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9"/>
  </p:notesMasterIdLst>
  <p:sldIdLst>
    <p:sldId id="325" r:id="rId3"/>
    <p:sldId id="328" r:id="rId4"/>
    <p:sldId id="329" r:id="rId5"/>
    <p:sldId id="330" r:id="rId6"/>
    <p:sldId id="331" r:id="rId7"/>
    <p:sldId id="326" r:id="rId8"/>
    <p:sldId id="258" r:id="rId9"/>
    <p:sldId id="259" r:id="rId10"/>
    <p:sldId id="260" r:id="rId11"/>
    <p:sldId id="261" r:id="rId12"/>
    <p:sldId id="262" r:id="rId13"/>
    <p:sldId id="263" r:id="rId14"/>
    <p:sldId id="264" r:id="rId15"/>
    <p:sldId id="268" r:id="rId16"/>
    <p:sldId id="291" r:id="rId17"/>
    <p:sldId id="292" r:id="rId18"/>
    <p:sldId id="296" r:id="rId19"/>
    <p:sldId id="298" r:id="rId20"/>
    <p:sldId id="305" r:id="rId21"/>
    <p:sldId id="311" r:id="rId22"/>
    <p:sldId id="313" r:id="rId23"/>
    <p:sldId id="314" r:id="rId24"/>
    <p:sldId id="315" r:id="rId25"/>
    <p:sldId id="316" r:id="rId26"/>
    <p:sldId id="317" r:id="rId27"/>
    <p:sldId id="319" r:id="rId28"/>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114" d="100"/>
          <a:sy n="114" d="100"/>
        </p:scale>
        <p:origin x="-834" y="-10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FA406BA0-543C-4CF3-AD83-E2DEFE13FD0C}" type="datetimeFigureOut">
              <a:rPr lang="en-GB" smtClean="0"/>
              <a:t>22/03/2017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51213D8E-5B38-4ABD-9363-C82CF0359343}" type="slidenum">
              <a:rPr lang="en-GB" smtClean="0"/>
              <a:t>‹#›</a:t>
            </a:fld>
            <a:endParaRPr lang="en-GB"/>
          </a:p>
        </p:txBody>
      </p:sp>
    </p:spTree>
    <p:extLst>
      <p:ext uri="{BB962C8B-B14F-4D97-AF65-F5344CB8AC3E}">
        <p14:creationId xmlns:p14="http://schemas.microsoft.com/office/powerpoint/2010/main" val="36499878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a:p>
        </p:txBody>
      </p:sp>
      <p:sp>
        <p:nvSpPr>
          <p:cNvPr id="4" name="Slide Number Placeholder 3"/>
          <p:cNvSpPr>
            <a:spLocks noGrp="1"/>
          </p:cNvSpPr>
          <p:nvPr>
            <p:ph type="sldNum" sz="quarter" idx="10"/>
          </p:nvPr>
        </p:nvSpPr>
        <p:spPr/>
        <p:txBody>
          <a:bodyPr/>
          <a:lstStyle/>
          <a:p>
            <a:fld id="{09BF2FF3-267E-4520-A02F-8D289AD7BF19}" type="slidenum">
              <a:rPr lang="en-CA" smtClean="0"/>
              <a:pPr/>
              <a:t>1</a:t>
            </a:fld>
            <a:endParaRPr lang="en-CA"/>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BF2FF3-267E-4520-A02F-8D289AD7BF19}" type="slidenum">
              <a:rPr lang="en-CA" smtClean="0"/>
              <a:pPr/>
              <a:t>10</a:t>
            </a:fld>
            <a:endParaRPr lang="en-CA"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BF2FF3-267E-4520-A02F-8D289AD7BF19}" type="slidenum">
              <a:rPr lang="en-CA" smtClean="0"/>
              <a:pPr/>
              <a:t>11</a:t>
            </a:fld>
            <a:endParaRPr lang="en-CA"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a:p>
        </p:txBody>
      </p:sp>
      <p:sp>
        <p:nvSpPr>
          <p:cNvPr id="4" name="Slide Number Placeholder 3"/>
          <p:cNvSpPr>
            <a:spLocks noGrp="1"/>
          </p:cNvSpPr>
          <p:nvPr>
            <p:ph type="sldNum" sz="quarter" idx="10"/>
          </p:nvPr>
        </p:nvSpPr>
        <p:spPr/>
        <p:txBody>
          <a:bodyPr/>
          <a:lstStyle/>
          <a:p>
            <a:fld id="{09BF2FF3-267E-4520-A02F-8D289AD7BF19}" type="slidenum">
              <a:rPr lang="en-CA" smtClean="0"/>
              <a:pPr/>
              <a:t>12</a:t>
            </a:fld>
            <a:endParaRPr lang="en-C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a:p>
        </p:txBody>
      </p:sp>
      <p:sp>
        <p:nvSpPr>
          <p:cNvPr id="4" name="Slide Number Placeholder 3"/>
          <p:cNvSpPr>
            <a:spLocks noGrp="1"/>
          </p:cNvSpPr>
          <p:nvPr>
            <p:ph type="sldNum" sz="quarter" idx="10"/>
          </p:nvPr>
        </p:nvSpPr>
        <p:spPr/>
        <p:txBody>
          <a:bodyPr/>
          <a:lstStyle/>
          <a:p>
            <a:fld id="{09BF2FF3-267E-4520-A02F-8D289AD7BF19}" type="slidenum">
              <a:rPr lang="en-CA" smtClean="0"/>
              <a:pPr/>
              <a:t>13</a:t>
            </a:fld>
            <a:endParaRPr lang="en-C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fld id="{474A2F8B-6447-A741-9388-BF7F5B5212CF}" type="slidenum">
              <a:rPr lang="en-US" sz="1200">
                <a:solidFill>
                  <a:srgbClr val="000000"/>
                </a:solidFill>
                <a:latin typeface="Times New Roman" charset="0"/>
              </a:rPr>
              <a:pPr/>
              <a:t>14</a:t>
            </a:fld>
            <a:endParaRPr lang="en-US" sz="1200">
              <a:solidFill>
                <a:srgbClr val="000000"/>
              </a:solidFill>
              <a:latin typeface="Times New Roman" charset="0"/>
            </a:endParaRPr>
          </a:p>
        </p:txBody>
      </p:sp>
      <p:sp>
        <p:nvSpPr>
          <p:cNvPr id="117762" name="Slide Image Placeholder 1"/>
          <p:cNvSpPr>
            <a:spLocks noGrp="1" noRot="1" noChangeAspect="1" noTextEdit="1"/>
          </p:cNvSpPr>
          <p:nvPr>
            <p:ph type="sldImg"/>
          </p:nvPr>
        </p:nvSpPr>
        <p:spPr>
          <a:ln/>
        </p:spPr>
      </p:sp>
      <p:sp>
        <p:nvSpPr>
          <p:cNvPr id="1177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spcBef>
                <a:spcPct val="0"/>
              </a:spcBef>
            </a:pPr>
            <a:endParaRPr lang="en-US">
              <a:latin typeface="Times New Roman" charset="0"/>
              <a:ea typeface="ＭＳ Ｐゴシック" charset="0"/>
              <a:cs typeface="ＭＳ Ｐゴシック" charset="0"/>
            </a:endParaRPr>
          </a:p>
        </p:txBody>
      </p:sp>
      <p:sp>
        <p:nvSpPr>
          <p:cNvPr id="53253" name="Slide Number Placeholder 3"/>
          <p:cNvSpPr txBox="1">
            <a:spLocks noGrp="1"/>
          </p:cNvSpPr>
          <p:nvPr/>
        </p:nvSpPr>
        <p:spPr bwMode="auto">
          <a:xfrm>
            <a:off x="3850443" y="9430091"/>
            <a:ext cx="2945659" cy="4964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571" tIns="45286" rIns="90571" bIns="45286" anchor="b"/>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r" eaLnBrk="1" hangingPunct="1">
              <a:defRPr/>
            </a:pPr>
            <a:fld id="{85E05803-698B-C845-B06E-14508B17A6FF}" type="slidenum">
              <a:rPr lang="en-US" sz="1200" smtClean="0">
                <a:solidFill>
                  <a:prstClr val="black"/>
                </a:solidFill>
                <a:cs typeface="+mn-cs"/>
              </a:rPr>
              <a:pPr algn="r" eaLnBrk="1" hangingPunct="1">
                <a:defRPr/>
              </a:pPr>
              <a:t>14</a:t>
            </a:fld>
            <a:endParaRPr lang="en-US" sz="1200" smtClean="0">
              <a:solidFill>
                <a:prstClr val="black"/>
              </a:solidFill>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4C7476-13A6-48ED-A30E-DCBCEF321F32}" type="slidenum">
              <a:rPr lang="en-US" smtClean="0"/>
              <a:t>15</a:t>
            </a:fld>
            <a:endParaRPr lang="en-US"/>
          </a:p>
        </p:txBody>
      </p:sp>
    </p:spTree>
    <p:extLst>
      <p:ext uri="{BB962C8B-B14F-4D97-AF65-F5344CB8AC3E}">
        <p14:creationId xmlns:p14="http://schemas.microsoft.com/office/powerpoint/2010/main" val="290006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4C7476-13A6-48ED-A30E-DCBCEF321F32}" type="slidenum">
              <a:rPr lang="en-US" smtClean="0"/>
              <a:t>16</a:t>
            </a:fld>
            <a:endParaRPr lang="en-US"/>
          </a:p>
        </p:txBody>
      </p:sp>
    </p:spTree>
    <p:extLst>
      <p:ext uri="{BB962C8B-B14F-4D97-AF65-F5344CB8AC3E}">
        <p14:creationId xmlns:p14="http://schemas.microsoft.com/office/powerpoint/2010/main" val="10695248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4C7476-13A6-48ED-A30E-DCBCEF321F32}" type="slidenum">
              <a:rPr lang="en-US" smtClean="0"/>
              <a:t>17</a:t>
            </a:fld>
            <a:endParaRPr lang="en-US"/>
          </a:p>
        </p:txBody>
      </p:sp>
    </p:spTree>
    <p:extLst>
      <p:ext uri="{BB962C8B-B14F-4D97-AF65-F5344CB8AC3E}">
        <p14:creationId xmlns:p14="http://schemas.microsoft.com/office/powerpoint/2010/main" val="23338816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C4C7476-13A6-48ED-A30E-DCBCEF321F32}" type="slidenum">
              <a:rPr lang="en-US" smtClean="0"/>
              <a:t>18</a:t>
            </a:fld>
            <a:endParaRPr lang="en-US"/>
          </a:p>
        </p:txBody>
      </p:sp>
    </p:spTree>
    <p:extLst>
      <p:ext uri="{BB962C8B-B14F-4D97-AF65-F5344CB8AC3E}">
        <p14:creationId xmlns:p14="http://schemas.microsoft.com/office/powerpoint/2010/main" val="34758437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BF2FF3-267E-4520-A02F-8D289AD7BF19}" type="slidenum">
              <a:rPr lang="en-CA" smtClean="0"/>
              <a:pPr/>
              <a:t>19</a:t>
            </a:fld>
            <a:endParaRPr lang="en-C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213D8E-5B38-4ABD-9363-C82CF0359343}" type="slidenum">
              <a:rPr lang="en-GB" smtClean="0"/>
              <a:t>2</a:t>
            </a:fld>
            <a:endParaRPr lang="en-GB"/>
          </a:p>
        </p:txBody>
      </p:sp>
    </p:spTree>
    <p:extLst>
      <p:ext uri="{BB962C8B-B14F-4D97-AF65-F5344CB8AC3E}">
        <p14:creationId xmlns:p14="http://schemas.microsoft.com/office/powerpoint/2010/main" val="689100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a:p>
        </p:txBody>
      </p:sp>
      <p:sp>
        <p:nvSpPr>
          <p:cNvPr id="4" name="Slide Number Placeholder 3"/>
          <p:cNvSpPr>
            <a:spLocks noGrp="1"/>
          </p:cNvSpPr>
          <p:nvPr>
            <p:ph type="sldNum" sz="quarter" idx="10"/>
          </p:nvPr>
        </p:nvSpPr>
        <p:spPr/>
        <p:txBody>
          <a:bodyPr/>
          <a:lstStyle/>
          <a:p>
            <a:fld id="{09BF2FF3-267E-4520-A02F-8D289AD7BF19}" type="slidenum">
              <a:rPr lang="en-CA" smtClean="0"/>
              <a:pPr/>
              <a:t>20</a:t>
            </a:fld>
            <a:endParaRPr lang="en-CA"/>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a:p>
        </p:txBody>
      </p:sp>
      <p:sp>
        <p:nvSpPr>
          <p:cNvPr id="4" name="Slide Number Placeholder 3"/>
          <p:cNvSpPr>
            <a:spLocks noGrp="1"/>
          </p:cNvSpPr>
          <p:nvPr>
            <p:ph type="sldNum" sz="quarter" idx="10"/>
          </p:nvPr>
        </p:nvSpPr>
        <p:spPr/>
        <p:txBody>
          <a:bodyPr/>
          <a:lstStyle/>
          <a:p>
            <a:fld id="{09BF2FF3-267E-4520-A02F-8D289AD7BF19}" type="slidenum">
              <a:rPr lang="en-CA" smtClean="0"/>
              <a:pPr/>
              <a:t>21</a:t>
            </a:fld>
            <a:endParaRPr lang="en-CA"/>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a:p>
        </p:txBody>
      </p:sp>
      <p:sp>
        <p:nvSpPr>
          <p:cNvPr id="4" name="Slide Number Placeholder 3"/>
          <p:cNvSpPr>
            <a:spLocks noGrp="1"/>
          </p:cNvSpPr>
          <p:nvPr>
            <p:ph type="sldNum" sz="quarter" idx="10"/>
          </p:nvPr>
        </p:nvSpPr>
        <p:spPr/>
        <p:txBody>
          <a:bodyPr/>
          <a:lstStyle/>
          <a:p>
            <a:fld id="{09BF2FF3-267E-4520-A02F-8D289AD7BF19}" type="slidenum">
              <a:rPr lang="en-CA" smtClean="0"/>
              <a:pPr/>
              <a:t>22</a:t>
            </a:fld>
            <a:endParaRPr lang="en-CA"/>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lvl1pPr defTabSz="909763" eaLnBrk="0" hangingPunct="0">
              <a:defRPr sz="2400">
                <a:solidFill>
                  <a:schemeClr val="tx1"/>
                </a:solidFill>
                <a:latin typeface="Times New Roman" charset="0"/>
                <a:ea typeface="ＭＳ Ｐゴシック" charset="0"/>
              </a:defRPr>
            </a:lvl1pPr>
            <a:lvl2pPr marL="735288" indent="-281965" defTabSz="909763" eaLnBrk="0" hangingPunct="0">
              <a:defRPr sz="2400">
                <a:solidFill>
                  <a:schemeClr val="tx1"/>
                </a:solidFill>
                <a:latin typeface="Times New Roman" charset="0"/>
                <a:ea typeface="ＭＳ Ｐゴシック" charset="0"/>
              </a:defRPr>
            </a:lvl2pPr>
            <a:lvl3pPr marL="1132531" indent="-227441" defTabSz="909763" eaLnBrk="0" hangingPunct="0">
              <a:defRPr sz="2400">
                <a:solidFill>
                  <a:schemeClr val="tx1"/>
                </a:solidFill>
                <a:latin typeface="Times New Roman" charset="0"/>
                <a:ea typeface="ＭＳ Ｐゴシック" charset="0"/>
              </a:defRPr>
            </a:lvl3pPr>
            <a:lvl4pPr marL="1584297" indent="-225883" defTabSz="909763" eaLnBrk="0" hangingPunct="0">
              <a:defRPr sz="2400">
                <a:solidFill>
                  <a:schemeClr val="tx1"/>
                </a:solidFill>
                <a:latin typeface="Times New Roman" charset="0"/>
                <a:ea typeface="ＭＳ Ｐゴシック" charset="0"/>
              </a:defRPr>
            </a:lvl4pPr>
            <a:lvl5pPr marL="2037620" indent="-225883" defTabSz="909763" eaLnBrk="0" hangingPunct="0">
              <a:defRPr sz="2400">
                <a:solidFill>
                  <a:schemeClr val="tx1"/>
                </a:solidFill>
                <a:latin typeface="Times New Roman" charset="0"/>
                <a:ea typeface="ＭＳ Ｐゴシック" charset="0"/>
              </a:defRPr>
            </a:lvl5pPr>
            <a:lvl6pPr marL="2486271" indent="-225883" defTabSz="909763" eaLnBrk="0" fontAlgn="base" hangingPunct="0">
              <a:spcBef>
                <a:spcPct val="0"/>
              </a:spcBef>
              <a:spcAft>
                <a:spcPct val="0"/>
              </a:spcAft>
              <a:defRPr sz="2400">
                <a:solidFill>
                  <a:schemeClr val="tx1"/>
                </a:solidFill>
                <a:latin typeface="Times New Roman" charset="0"/>
                <a:ea typeface="ＭＳ Ｐゴシック" charset="0"/>
              </a:defRPr>
            </a:lvl6pPr>
            <a:lvl7pPr marL="2934921" indent="-225883" defTabSz="909763" eaLnBrk="0" fontAlgn="base" hangingPunct="0">
              <a:spcBef>
                <a:spcPct val="0"/>
              </a:spcBef>
              <a:spcAft>
                <a:spcPct val="0"/>
              </a:spcAft>
              <a:defRPr sz="2400">
                <a:solidFill>
                  <a:schemeClr val="tx1"/>
                </a:solidFill>
                <a:latin typeface="Times New Roman" charset="0"/>
                <a:ea typeface="ＭＳ Ｐゴシック" charset="0"/>
              </a:defRPr>
            </a:lvl7pPr>
            <a:lvl8pPr marL="3383571" indent="-225883" defTabSz="909763" eaLnBrk="0" fontAlgn="base" hangingPunct="0">
              <a:spcBef>
                <a:spcPct val="0"/>
              </a:spcBef>
              <a:spcAft>
                <a:spcPct val="0"/>
              </a:spcAft>
              <a:defRPr sz="2400">
                <a:solidFill>
                  <a:schemeClr val="tx1"/>
                </a:solidFill>
                <a:latin typeface="Times New Roman" charset="0"/>
                <a:ea typeface="ＭＳ Ｐゴシック" charset="0"/>
              </a:defRPr>
            </a:lvl8pPr>
            <a:lvl9pPr marL="3832222" indent="-225883" defTabSz="909763"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fld id="{A7CA9CCD-53C3-DE47-ABA7-3A6D31943A51}" type="slidenum">
              <a:rPr lang="en-US" sz="1200">
                <a:solidFill>
                  <a:prstClr val="black"/>
                </a:solidFill>
              </a:rPr>
              <a:pPr eaLnBrk="1" hangingPunct="1"/>
              <a:t>23</a:t>
            </a:fld>
            <a:endParaRPr lang="en-US" sz="1200">
              <a:solidFill>
                <a:prstClr val="black"/>
              </a:solidFill>
            </a:endParaRPr>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p:txBody>
          <a:bodyPr/>
          <a:lstStyle/>
          <a:p>
            <a:pPr eaLnBrk="1" hangingPunct="1"/>
            <a:r>
              <a:rPr lang="en-US" dirty="0" smtClean="0">
                <a:latin typeface="Times New Roman" charset="0"/>
              </a:rPr>
              <a:t>Sort of all over – this</a:t>
            </a:r>
            <a:r>
              <a:rPr lang="en-US" baseline="0" dirty="0" smtClean="0">
                <a:latin typeface="Times New Roman" charset="0"/>
              </a:rPr>
              <a:t> was helpful to get the students on the right track, so that they could move forward and answer (b). Also, students kept asking don’t they need the length and mass, apparently giving them ‘linear mass-density’ was too vague. Probably want to include ‘mu’.</a:t>
            </a:r>
            <a:endParaRPr lang="en-US" dirty="0">
              <a:latin typeface="Times New Roman"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1C4E5616-E232-5A47-A57E-7BAA380709D3}"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8E80DBF-28E9-F540-B907-622DA472B425}" type="slidenum">
              <a:rPr lang="en-CA">
                <a:solidFill>
                  <a:prstClr val="black"/>
                </a:solidFill>
                <a:latin typeface="Calibri"/>
              </a:rPr>
              <a:pPr/>
              <a:t>25</a:t>
            </a:fld>
            <a:endParaRPr lang="en-CA">
              <a:solidFill>
                <a:prstClr val="black"/>
              </a:solidFill>
              <a:latin typeface="Calibri"/>
            </a:endParaRPr>
          </a:p>
        </p:txBody>
      </p:sp>
      <p:sp>
        <p:nvSpPr>
          <p:cNvPr id="16386"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6387" name="Rectangle 3"/>
          <p:cNvSpPr>
            <a:spLocks noGrp="1" noChangeArrowheads="1"/>
          </p:cNvSpPr>
          <p:nvPr>
            <p:ph type="body" idx="1"/>
          </p:nvPr>
        </p:nvSpPr>
        <p:spPr/>
        <p:txBody>
          <a:bodyPr/>
          <a:lstStyle/>
          <a:p>
            <a:r>
              <a:rPr lang="en-US"/>
              <a:t>STT15.4</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213D8E-5B38-4ABD-9363-C82CF0359343}" type="slidenum">
              <a:rPr lang="en-GB" smtClean="0"/>
              <a:t>26</a:t>
            </a:fld>
            <a:endParaRPr lang="en-GB"/>
          </a:p>
        </p:txBody>
      </p:sp>
    </p:spTree>
    <p:extLst>
      <p:ext uri="{BB962C8B-B14F-4D97-AF65-F5344CB8AC3E}">
        <p14:creationId xmlns:p14="http://schemas.microsoft.com/office/powerpoint/2010/main" val="1042213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710D01B-6E99-45D2-879F-20E5A5463D0A}"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6464980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710D01B-6E99-45D2-879F-20E5A5463D0A}" type="slidenum">
              <a:rPr lang="en-GB" smtClean="0">
                <a:solidFill>
                  <a:prstClr val="black"/>
                </a:solidFill>
              </a:rPr>
              <a:pPr/>
              <a:t>4</a:t>
            </a:fld>
            <a:endParaRPr lang="en-GB" dirty="0">
              <a:solidFill>
                <a:prstClr val="black"/>
              </a:solidFill>
            </a:endParaRPr>
          </a:p>
        </p:txBody>
      </p:sp>
    </p:spTree>
    <p:extLst>
      <p:ext uri="{BB962C8B-B14F-4D97-AF65-F5344CB8AC3E}">
        <p14:creationId xmlns:p14="http://schemas.microsoft.com/office/powerpoint/2010/main" val="1761018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710D01B-6E99-45D2-879F-20E5A5463D0A}"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32605605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1213D8E-5B38-4ABD-9363-C82CF0359343}" type="slidenum">
              <a:rPr lang="en-GB" smtClean="0"/>
              <a:t>6</a:t>
            </a:fld>
            <a:endParaRPr lang="en-GB"/>
          </a:p>
        </p:txBody>
      </p:sp>
    </p:spTree>
    <p:extLst>
      <p:ext uri="{BB962C8B-B14F-4D97-AF65-F5344CB8AC3E}">
        <p14:creationId xmlns:p14="http://schemas.microsoft.com/office/powerpoint/2010/main" val="6891001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19195BDE-5280-4512-8962-B005427DF22C}" type="slidenum">
              <a:rPr lang="en-CA" smtClean="0"/>
              <a:pPr/>
              <a:t>7</a:t>
            </a:fld>
            <a:endParaRPr lang="en-CA"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BF2FF3-267E-4520-A02F-8D289AD7BF19}" type="slidenum">
              <a:rPr lang="en-CA" smtClean="0"/>
              <a:pPr/>
              <a:t>8</a:t>
            </a:fld>
            <a:endParaRPr lang="en-CA"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79768" y="4715907"/>
            <a:ext cx="5438140" cy="4467701"/>
          </a:xfrm>
          <a:prstGeom prst="rect">
            <a:avLst/>
          </a:prstGeom>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09BF2FF3-267E-4520-A02F-8D289AD7BF19}" type="slidenum">
              <a:rPr lang="en-CA" smtClean="0"/>
              <a:pPr/>
              <a:t>9</a:t>
            </a:fld>
            <a:endParaRPr lang="en-CA"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948E050-B5CA-40B6-AA11-079246531B95}" type="datetimeFigureOut">
              <a:rPr lang="en-GB" smtClean="0"/>
              <a:t>22/03/2017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3896601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48E050-B5CA-40B6-AA11-079246531B95}" type="datetimeFigureOut">
              <a:rPr lang="en-GB" smtClean="0"/>
              <a:t>22/03/2017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825688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48E050-B5CA-40B6-AA11-079246531B95}" type="datetimeFigureOut">
              <a:rPr lang="en-GB" smtClean="0"/>
              <a:t>22/03/2017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3083258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530830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72327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192601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99105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08345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084078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51881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49368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948E050-B5CA-40B6-AA11-079246531B95}" type="datetimeFigureOut">
              <a:rPr lang="en-GB" smtClean="0"/>
              <a:t>22/03/2017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8997710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196053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6625375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10234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948E050-B5CA-40B6-AA11-079246531B95}" type="datetimeFigureOut">
              <a:rPr lang="en-GB" smtClean="0"/>
              <a:t>22/03/2017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1255291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948E050-B5CA-40B6-AA11-079246531B95}" type="datetimeFigureOut">
              <a:rPr lang="en-GB" smtClean="0"/>
              <a:t>22/03/2017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2284097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948E050-B5CA-40B6-AA11-079246531B95}" type="datetimeFigureOut">
              <a:rPr lang="en-GB" smtClean="0"/>
              <a:t>22/03/2017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8270281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948E050-B5CA-40B6-AA11-079246531B95}" type="datetimeFigureOut">
              <a:rPr lang="en-GB" smtClean="0"/>
              <a:t>22/03/2017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3584263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48E050-B5CA-40B6-AA11-079246531B95}" type="datetimeFigureOut">
              <a:rPr lang="en-GB" smtClean="0"/>
              <a:t>22/03/2017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970626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48E050-B5CA-40B6-AA11-079246531B95}" type="datetimeFigureOut">
              <a:rPr lang="en-GB" smtClean="0"/>
              <a:t>22/03/2017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33736315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48E050-B5CA-40B6-AA11-079246531B95}" type="datetimeFigureOut">
              <a:rPr lang="en-GB" smtClean="0"/>
              <a:t>22/03/2017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AED8C4A-E82D-4CC9-A24D-FAE768640025}" type="slidenum">
              <a:rPr lang="en-GB" smtClean="0"/>
              <a:t>‹#›</a:t>
            </a:fld>
            <a:endParaRPr lang="en-GB"/>
          </a:p>
        </p:txBody>
      </p:sp>
    </p:spTree>
    <p:extLst>
      <p:ext uri="{BB962C8B-B14F-4D97-AF65-F5344CB8AC3E}">
        <p14:creationId xmlns:p14="http://schemas.microsoft.com/office/powerpoint/2010/main" val="36875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8E050-B5CA-40B6-AA11-079246531B95}" type="datetimeFigureOut">
              <a:rPr lang="en-GB" smtClean="0"/>
              <a:t>22/03/2017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ED8C4A-E82D-4CC9-A24D-FAE768640025}" type="slidenum">
              <a:rPr lang="en-GB" smtClean="0"/>
              <a:t>‹#›</a:t>
            </a:fld>
            <a:endParaRPr lang="en-GB"/>
          </a:p>
        </p:txBody>
      </p:sp>
    </p:spTree>
    <p:extLst>
      <p:ext uri="{BB962C8B-B14F-4D97-AF65-F5344CB8AC3E}">
        <p14:creationId xmlns:p14="http://schemas.microsoft.com/office/powerpoint/2010/main" val="2512948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4202AC-67E8-4CBA-8E31-FF6E45481A06}" type="datetimeFigureOut">
              <a:rPr lang="en-US" smtClean="0">
                <a:solidFill>
                  <a:prstClr val="black">
                    <a:tint val="75000"/>
                  </a:prstClr>
                </a:solidFill>
              </a:rPr>
              <a:pPr/>
              <a:t>3/22/2017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9BDEE6-3646-4AEB-A938-5EDB2E23E562}"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05687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12.xml"/><Relationship Id="rId7" Type="http://schemas.openxmlformats.org/officeDocument/2006/relationships/image" Target="../media/image3.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5" Type="http://schemas.openxmlformats.org/officeDocument/2006/relationships/image" Target="../media/image2.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4.wmf"/></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channel/UCpH6OM31mUe0QyNOB90Ke8A" TargetMode="External"/><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3.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slide" Target="slide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8800"/>
            <a:ext cx="8229600" cy="3816424"/>
          </a:xfrm>
        </p:spPr>
        <p:txBody>
          <a:bodyPr>
            <a:normAutofit fontScale="90000"/>
          </a:bodyPr>
          <a:lstStyle/>
          <a:p>
            <a:r>
              <a:rPr lang="en-CA" smtClean="0"/>
              <a:t>Example of Polls in Science/IT Subjects</a:t>
            </a:r>
            <a:br>
              <a:rPr lang="en-CA" smtClean="0"/>
            </a:br>
            <a:r>
              <a:rPr lang="en-CA" sz="3300" smtClean="0">
                <a:solidFill>
                  <a:srgbClr val="00B0F0"/>
                </a:solidFill>
              </a:rPr>
              <a:t>These polls only illustrate some possible ways to show the polls to students.  There are no actual answers available to these questions.</a:t>
            </a:r>
            <a:endParaRPr lang="en-CA" sz="2200" dirty="0">
              <a:solidFill>
                <a:srgbClr val="0000CC"/>
              </a:solidFill>
            </a:endParaRPr>
          </a:p>
        </p:txBody>
      </p:sp>
      <p:sp>
        <p:nvSpPr>
          <p:cNvPr id="5" name="Slide Number Placeholder 4"/>
          <p:cNvSpPr>
            <a:spLocks noGrp="1"/>
          </p:cNvSpPr>
          <p:nvPr>
            <p:ph type="sldNum" sz="quarter" idx="12"/>
          </p:nvPr>
        </p:nvSpPr>
        <p:spPr/>
        <p:txBody>
          <a:bodyPr/>
          <a:lstStyle/>
          <a:p>
            <a:fld id="{BD22AEF0-C4C1-4CAB-89E0-FEFC02B05CA0}" type="slidenum">
              <a:rPr lang="en-CA" smtClean="0"/>
              <a:pPr/>
              <a:t>1</a:t>
            </a:fld>
            <a:endParaRPr lang="en-CA"/>
          </a:p>
        </p:txBody>
      </p:sp>
    </p:spTree>
    <p:extLst>
      <p:ext uri="{BB962C8B-B14F-4D97-AF65-F5344CB8AC3E}">
        <p14:creationId xmlns:p14="http://schemas.microsoft.com/office/powerpoint/2010/main" val="31612484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BD22AEF0-C4C1-4CAB-89E0-FEFC02B05CA0}" type="slidenum">
              <a:rPr lang="en-CA" smtClean="0"/>
              <a:pPr/>
              <a:t>10</a:t>
            </a:fld>
            <a:endParaRPr lang="en-CA" dirty="0"/>
          </a:p>
        </p:txBody>
      </p:sp>
      <p:cxnSp>
        <p:nvCxnSpPr>
          <p:cNvPr id="7" name="Straight Arrow Connector 6"/>
          <p:cNvCxnSpPr/>
          <p:nvPr/>
        </p:nvCxnSpPr>
        <p:spPr>
          <a:xfrm>
            <a:off x="843262" y="2057399"/>
            <a:ext cx="30861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3929362" y="1831696"/>
            <a:ext cx="756938" cy="461665"/>
          </a:xfrm>
          <a:prstGeom prst="rect">
            <a:avLst/>
          </a:prstGeom>
        </p:spPr>
        <p:txBody>
          <a:bodyPr wrap="none">
            <a:spAutoFit/>
          </a:bodyPr>
          <a:lstStyle/>
          <a:p>
            <a:r>
              <a:rPr lang="en-US" sz="2400" dirty="0" smtClean="0">
                <a:solidFill>
                  <a:prstClr val="black"/>
                </a:solidFill>
                <a:latin typeface="Calibri" charset="0"/>
              </a:rPr>
              <a:t>time</a:t>
            </a:r>
            <a:endParaRPr lang="en-CA" sz="2400" dirty="0"/>
          </a:p>
        </p:txBody>
      </p:sp>
      <p:cxnSp>
        <p:nvCxnSpPr>
          <p:cNvPr id="10" name="Straight Arrow Connector 9"/>
          <p:cNvCxnSpPr/>
          <p:nvPr/>
        </p:nvCxnSpPr>
        <p:spPr>
          <a:xfrm rot="16200000">
            <a:off x="-71139" y="2057399"/>
            <a:ext cx="27432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14300" y="800099"/>
            <a:ext cx="1149867" cy="461665"/>
          </a:xfrm>
          <a:prstGeom prst="rect">
            <a:avLst/>
          </a:prstGeom>
        </p:spPr>
        <p:txBody>
          <a:bodyPr wrap="none">
            <a:spAutoFit/>
          </a:bodyPr>
          <a:lstStyle/>
          <a:p>
            <a:pPr algn="r"/>
            <a:r>
              <a:rPr lang="en-US" sz="2400" dirty="0" smtClean="0">
                <a:solidFill>
                  <a:prstClr val="black"/>
                </a:solidFill>
                <a:latin typeface="Calibri" charset="0"/>
              </a:rPr>
              <a:t>velocity</a:t>
            </a:r>
            <a:endParaRPr lang="en-CA" sz="2400" dirty="0"/>
          </a:p>
        </p:txBody>
      </p:sp>
      <p:cxnSp>
        <p:nvCxnSpPr>
          <p:cNvPr id="14" name="Straight Connector 13"/>
          <p:cNvCxnSpPr/>
          <p:nvPr/>
        </p:nvCxnSpPr>
        <p:spPr>
          <a:xfrm>
            <a:off x="3192883" y="2061208"/>
            <a:ext cx="0" cy="18288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2786362" y="2148838"/>
            <a:ext cx="813043" cy="461665"/>
          </a:xfrm>
          <a:prstGeom prst="rect">
            <a:avLst/>
          </a:prstGeom>
        </p:spPr>
        <p:txBody>
          <a:bodyPr wrap="none">
            <a:spAutoFit/>
          </a:bodyPr>
          <a:lstStyle/>
          <a:p>
            <a:r>
              <a:rPr lang="en-US" sz="2400" dirty="0" smtClean="0">
                <a:solidFill>
                  <a:prstClr val="black"/>
                </a:solidFill>
                <a:latin typeface="Calibri" charset="0"/>
              </a:rPr>
              <a:t>2 sec</a:t>
            </a:r>
            <a:endParaRPr lang="en-CA" sz="2400" dirty="0"/>
          </a:p>
        </p:txBody>
      </p:sp>
      <p:sp>
        <p:nvSpPr>
          <p:cNvPr id="16" name="Rectangle 15"/>
          <p:cNvSpPr/>
          <p:nvPr/>
        </p:nvSpPr>
        <p:spPr>
          <a:xfrm>
            <a:off x="884641" y="2148838"/>
            <a:ext cx="340158" cy="461665"/>
          </a:xfrm>
          <a:prstGeom prst="rect">
            <a:avLst/>
          </a:prstGeom>
        </p:spPr>
        <p:txBody>
          <a:bodyPr wrap="none">
            <a:spAutoFit/>
          </a:bodyPr>
          <a:lstStyle/>
          <a:p>
            <a:r>
              <a:rPr lang="en-US" sz="2400" dirty="0" smtClean="0">
                <a:solidFill>
                  <a:prstClr val="black"/>
                </a:solidFill>
                <a:latin typeface="Calibri" charset="0"/>
              </a:rPr>
              <a:t>0</a:t>
            </a:r>
            <a:endParaRPr lang="en-CA" sz="2400" dirty="0"/>
          </a:p>
        </p:txBody>
      </p:sp>
      <p:sp>
        <p:nvSpPr>
          <p:cNvPr id="32" name="Rectangle 31"/>
          <p:cNvSpPr/>
          <p:nvPr/>
        </p:nvSpPr>
        <p:spPr>
          <a:xfrm>
            <a:off x="800100" y="1349513"/>
            <a:ext cx="481222" cy="707886"/>
          </a:xfrm>
          <a:prstGeom prst="rect">
            <a:avLst/>
          </a:prstGeom>
        </p:spPr>
        <p:txBody>
          <a:bodyPr wrap="none">
            <a:spAutoFit/>
          </a:bodyPr>
          <a:lstStyle/>
          <a:p>
            <a:r>
              <a:rPr lang="en-US" sz="4000" dirty="0" smtClean="0">
                <a:solidFill>
                  <a:prstClr val="black"/>
                </a:solidFill>
                <a:latin typeface="Calibri" charset="0"/>
              </a:rPr>
              <a:t>A</a:t>
            </a:r>
            <a:endParaRPr lang="en-CA" sz="4000" dirty="0"/>
          </a:p>
        </p:txBody>
      </p:sp>
      <p:cxnSp>
        <p:nvCxnSpPr>
          <p:cNvPr id="33" name="Straight Arrow Connector 32"/>
          <p:cNvCxnSpPr/>
          <p:nvPr/>
        </p:nvCxnSpPr>
        <p:spPr>
          <a:xfrm>
            <a:off x="5186662" y="2057399"/>
            <a:ext cx="30861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8272762" y="1831696"/>
            <a:ext cx="756938" cy="461665"/>
          </a:xfrm>
          <a:prstGeom prst="rect">
            <a:avLst/>
          </a:prstGeom>
        </p:spPr>
        <p:txBody>
          <a:bodyPr wrap="none">
            <a:spAutoFit/>
          </a:bodyPr>
          <a:lstStyle/>
          <a:p>
            <a:r>
              <a:rPr lang="en-US" sz="2400" dirty="0" smtClean="0">
                <a:solidFill>
                  <a:prstClr val="black"/>
                </a:solidFill>
                <a:latin typeface="Calibri" charset="0"/>
              </a:rPr>
              <a:t>time</a:t>
            </a:r>
            <a:endParaRPr lang="en-CA" sz="2400" dirty="0"/>
          </a:p>
        </p:txBody>
      </p:sp>
      <p:cxnSp>
        <p:nvCxnSpPr>
          <p:cNvPr id="35" name="Straight Arrow Connector 34"/>
          <p:cNvCxnSpPr/>
          <p:nvPr/>
        </p:nvCxnSpPr>
        <p:spPr>
          <a:xfrm rot="16200000">
            <a:off x="4272261" y="2057399"/>
            <a:ext cx="27432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36" name="Rectangle 35"/>
          <p:cNvSpPr/>
          <p:nvPr/>
        </p:nvSpPr>
        <p:spPr>
          <a:xfrm>
            <a:off x="4457700" y="800099"/>
            <a:ext cx="1149867" cy="461665"/>
          </a:xfrm>
          <a:prstGeom prst="rect">
            <a:avLst/>
          </a:prstGeom>
        </p:spPr>
        <p:txBody>
          <a:bodyPr wrap="none">
            <a:spAutoFit/>
          </a:bodyPr>
          <a:lstStyle/>
          <a:p>
            <a:pPr algn="r"/>
            <a:r>
              <a:rPr lang="en-US" sz="2400" dirty="0" smtClean="0">
                <a:solidFill>
                  <a:prstClr val="black"/>
                </a:solidFill>
                <a:latin typeface="Calibri" charset="0"/>
              </a:rPr>
              <a:t>velocity</a:t>
            </a:r>
            <a:endParaRPr lang="en-CA" sz="2400" dirty="0"/>
          </a:p>
        </p:txBody>
      </p:sp>
      <p:cxnSp>
        <p:nvCxnSpPr>
          <p:cNvPr id="37" name="Straight Connector 36"/>
          <p:cNvCxnSpPr/>
          <p:nvPr/>
        </p:nvCxnSpPr>
        <p:spPr>
          <a:xfrm>
            <a:off x="7536283" y="2061208"/>
            <a:ext cx="0" cy="18288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8" name="Rectangle 37"/>
          <p:cNvSpPr/>
          <p:nvPr/>
        </p:nvSpPr>
        <p:spPr>
          <a:xfrm>
            <a:off x="7129762" y="2148838"/>
            <a:ext cx="813043" cy="461665"/>
          </a:xfrm>
          <a:prstGeom prst="rect">
            <a:avLst/>
          </a:prstGeom>
        </p:spPr>
        <p:txBody>
          <a:bodyPr wrap="none">
            <a:spAutoFit/>
          </a:bodyPr>
          <a:lstStyle/>
          <a:p>
            <a:r>
              <a:rPr lang="en-US" sz="2400" dirty="0" smtClean="0">
                <a:solidFill>
                  <a:prstClr val="black"/>
                </a:solidFill>
                <a:latin typeface="Calibri" charset="0"/>
              </a:rPr>
              <a:t>2 sec</a:t>
            </a:r>
            <a:endParaRPr lang="en-CA" sz="2400" dirty="0"/>
          </a:p>
        </p:txBody>
      </p:sp>
      <p:sp>
        <p:nvSpPr>
          <p:cNvPr id="39" name="Rectangle 38"/>
          <p:cNvSpPr/>
          <p:nvPr/>
        </p:nvSpPr>
        <p:spPr>
          <a:xfrm>
            <a:off x="5228041" y="2148838"/>
            <a:ext cx="340158" cy="461665"/>
          </a:xfrm>
          <a:prstGeom prst="rect">
            <a:avLst/>
          </a:prstGeom>
        </p:spPr>
        <p:txBody>
          <a:bodyPr wrap="none">
            <a:spAutoFit/>
          </a:bodyPr>
          <a:lstStyle/>
          <a:p>
            <a:r>
              <a:rPr lang="en-US" sz="2400" dirty="0" smtClean="0">
                <a:solidFill>
                  <a:prstClr val="black"/>
                </a:solidFill>
                <a:latin typeface="Calibri" charset="0"/>
              </a:rPr>
              <a:t>0</a:t>
            </a:r>
            <a:endParaRPr lang="en-CA" sz="2400" dirty="0"/>
          </a:p>
        </p:txBody>
      </p:sp>
      <p:sp>
        <p:nvSpPr>
          <p:cNvPr id="40" name="Rectangle 39"/>
          <p:cNvSpPr/>
          <p:nvPr/>
        </p:nvSpPr>
        <p:spPr>
          <a:xfrm>
            <a:off x="5143500" y="1349513"/>
            <a:ext cx="481222" cy="707886"/>
          </a:xfrm>
          <a:prstGeom prst="rect">
            <a:avLst/>
          </a:prstGeom>
        </p:spPr>
        <p:txBody>
          <a:bodyPr wrap="none">
            <a:spAutoFit/>
          </a:bodyPr>
          <a:lstStyle/>
          <a:p>
            <a:r>
              <a:rPr lang="en-US" sz="4000" dirty="0" smtClean="0">
                <a:solidFill>
                  <a:prstClr val="black"/>
                </a:solidFill>
                <a:latin typeface="Calibri" charset="0"/>
              </a:rPr>
              <a:t>B</a:t>
            </a:r>
            <a:endParaRPr lang="en-CA" sz="4000" dirty="0"/>
          </a:p>
        </p:txBody>
      </p:sp>
      <p:cxnSp>
        <p:nvCxnSpPr>
          <p:cNvPr id="41" name="Straight Arrow Connector 40"/>
          <p:cNvCxnSpPr/>
          <p:nvPr/>
        </p:nvCxnSpPr>
        <p:spPr>
          <a:xfrm>
            <a:off x="843262" y="5029200"/>
            <a:ext cx="30861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2" name="Rectangle 41"/>
          <p:cNvSpPr/>
          <p:nvPr/>
        </p:nvSpPr>
        <p:spPr>
          <a:xfrm>
            <a:off x="3929362" y="4803497"/>
            <a:ext cx="756938" cy="461665"/>
          </a:xfrm>
          <a:prstGeom prst="rect">
            <a:avLst/>
          </a:prstGeom>
        </p:spPr>
        <p:txBody>
          <a:bodyPr wrap="none">
            <a:spAutoFit/>
          </a:bodyPr>
          <a:lstStyle/>
          <a:p>
            <a:r>
              <a:rPr lang="en-US" sz="2400" dirty="0" smtClean="0">
                <a:solidFill>
                  <a:prstClr val="black"/>
                </a:solidFill>
                <a:latin typeface="Calibri" charset="0"/>
              </a:rPr>
              <a:t>time</a:t>
            </a:r>
            <a:endParaRPr lang="en-CA" sz="2400" dirty="0"/>
          </a:p>
        </p:txBody>
      </p:sp>
      <p:cxnSp>
        <p:nvCxnSpPr>
          <p:cNvPr id="43" name="Straight Arrow Connector 42"/>
          <p:cNvCxnSpPr/>
          <p:nvPr/>
        </p:nvCxnSpPr>
        <p:spPr>
          <a:xfrm rot="16200000">
            <a:off x="-71139" y="5029200"/>
            <a:ext cx="27432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114300" y="3771900"/>
            <a:ext cx="1149867" cy="461665"/>
          </a:xfrm>
          <a:prstGeom prst="rect">
            <a:avLst/>
          </a:prstGeom>
        </p:spPr>
        <p:txBody>
          <a:bodyPr wrap="none">
            <a:spAutoFit/>
          </a:bodyPr>
          <a:lstStyle/>
          <a:p>
            <a:pPr algn="r"/>
            <a:r>
              <a:rPr lang="en-US" sz="2400" dirty="0" smtClean="0">
                <a:solidFill>
                  <a:prstClr val="black"/>
                </a:solidFill>
                <a:latin typeface="Calibri" charset="0"/>
              </a:rPr>
              <a:t>velocity</a:t>
            </a:r>
            <a:endParaRPr lang="en-CA" sz="2400" dirty="0"/>
          </a:p>
        </p:txBody>
      </p:sp>
      <p:cxnSp>
        <p:nvCxnSpPr>
          <p:cNvPr id="45" name="Straight Connector 44"/>
          <p:cNvCxnSpPr/>
          <p:nvPr/>
        </p:nvCxnSpPr>
        <p:spPr>
          <a:xfrm>
            <a:off x="3192883" y="5033009"/>
            <a:ext cx="0" cy="18288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46" name="Rectangle 45"/>
          <p:cNvSpPr/>
          <p:nvPr/>
        </p:nvSpPr>
        <p:spPr>
          <a:xfrm>
            <a:off x="2786362" y="5120639"/>
            <a:ext cx="813043" cy="461665"/>
          </a:xfrm>
          <a:prstGeom prst="rect">
            <a:avLst/>
          </a:prstGeom>
        </p:spPr>
        <p:txBody>
          <a:bodyPr wrap="none">
            <a:spAutoFit/>
          </a:bodyPr>
          <a:lstStyle/>
          <a:p>
            <a:r>
              <a:rPr lang="en-US" sz="2400" dirty="0" smtClean="0">
                <a:solidFill>
                  <a:prstClr val="black"/>
                </a:solidFill>
                <a:latin typeface="Calibri" charset="0"/>
              </a:rPr>
              <a:t>2 sec</a:t>
            </a:r>
            <a:endParaRPr lang="en-CA" sz="2400" dirty="0"/>
          </a:p>
        </p:txBody>
      </p:sp>
      <p:sp>
        <p:nvSpPr>
          <p:cNvPr id="47" name="Rectangle 46"/>
          <p:cNvSpPr/>
          <p:nvPr/>
        </p:nvSpPr>
        <p:spPr>
          <a:xfrm>
            <a:off x="884641" y="5120639"/>
            <a:ext cx="340158" cy="461665"/>
          </a:xfrm>
          <a:prstGeom prst="rect">
            <a:avLst/>
          </a:prstGeom>
        </p:spPr>
        <p:txBody>
          <a:bodyPr wrap="none">
            <a:spAutoFit/>
          </a:bodyPr>
          <a:lstStyle/>
          <a:p>
            <a:r>
              <a:rPr lang="en-US" sz="2400" dirty="0" smtClean="0">
                <a:solidFill>
                  <a:prstClr val="black"/>
                </a:solidFill>
                <a:latin typeface="Calibri" charset="0"/>
              </a:rPr>
              <a:t>0</a:t>
            </a:r>
            <a:endParaRPr lang="en-CA" sz="2400" dirty="0"/>
          </a:p>
        </p:txBody>
      </p:sp>
      <p:sp>
        <p:nvSpPr>
          <p:cNvPr id="48" name="Rectangle 47"/>
          <p:cNvSpPr/>
          <p:nvPr/>
        </p:nvSpPr>
        <p:spPr>
          <a:xfrm>
            <a:off x="800100" y="4321314"/>
            <a:ext cx="458780" cy="707886"/>
          </a:xfrm>
          <a:prstGeom prst="rect">
            <a:avLst/>
          </a:prstGeom>
        </p:spPr>
        <p:txBody>
          <a:bodyPr wrap="none">
            <a:spAutoFit/>
          </a:bodyPr>
          <a:lstStyle/>
          <a:p>
            <a:r>
              <a:rPr lang="en-US" sz="4000" dirty="0" smtClean="0">
                <a:solidFill>
                  <a:prstClr val="black"/>
                </a:solidFill>
                <a:latin typeface="Calibri" charset="0"/>
              </a:rPr>
              <a:t>C</a:t>
            </a:r>
            <a:endParaRPr lang="en-CA" sz="4000" dirty="0"/>
          </a:p>
        </p:txBody>
      </p:sp>
      <p:cxnSp>
        <p:nvCxnSpPr>
          <p:cNvPr id="49" name="Straight Arrow Connector 48"/>
          <p:cNvCxnSpPr/>
          <p:nvPr/>
        </p:nvCxnSpPr>
        <p:spPr>
          <a:xfrm>
            <a:off x="5186662" y="5029200"/>
            <a:ext cx="30861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8272762" y="4803497"/>
            <a:ext cx="756938" cy="461665"/>
          </a:xfrm>
          <a:prstGeom prst="rect">
            <a:avLst/>
          </a:prstGeom>
        </p:spPr>
        <p:txBody>
          <a:bodyPr wrap="none">
            <a:spAutoFit/>
          </a:bodyPr>
          <a:lstStyle/>
          <a:p>
            <a:r>
              <a:rPr lang="en-US" sz="2400" dirty="0" smtClean="0">
                <a:solidFill>
                  <a:prstClr val="black"/>
                </a:solidFill>
                <a:latin typeface="Calibri" charset="0"/>
              </a:rPr>
              <a:t>time</a:t>
            </a:r>
            <a:endParaRPr lang="en-CA" sz="2400" dirty="0"/>
          </a:p>
        </p:txBody>
      </p:sp>
      <p:cxnSp>
        <p:nvCxnSpPr>
          <p:cNvPr id="51" name="Straight Arrow Connector 50"/>
          <p:cNvCxnSpPr/>
          <p:nvPr/>
        </p:nvCxnSpPr>
        <p:spPr>
          <a:xfrm rot="16200000">
            <a:off x="4272261" y="5029200"/>
            <a:ext cx="27432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52" name="Rectangle 51"/>
          <p:cNvSpPr/>
          <p:nvPr/>
        </p:nvSpPr>
        <p:spPr>
          <a:xfrm>
            <a:off x="4457700" y="3771900"/>
            <a:ext cx="1149867" cy="461665"/>
          </a:xfrm>
          <a:prstGeom prst="rect">
            <a:avLst/>
          </a:prstGeom>
        </p:spPr>
        <p:txBody>
          <a:bodyPr wrap="none">
            <a:spAutoFit/>
          </a:bodyPr>
          <a:lstStyle/>
          <a:p>
            <a:pPr algn="r"/>
            <a:r>
              <a:rPr lang="en-US" sz="2400" dirty="0" smtClean="0">
                <a:solidFill>
                  <a:prstClr val="black"/>
                </a:solidFill>
                <a:latin typeface="Calibri" charset="0"/>
              </a:rPr>
              <a:t>velocity</a:t>
            </a:r>
            <a:endParaRPr lang="en-CA" sz="2400" dirty="0"/>
          </a:p>
        </p:txBody>
      </p:sp>
      <p:cxnSp>
        <p:nvCxnSpPr>
          <p:cNvPr id="53" name="Straight Connector 52"/>
          <p:cNvCxnSpPr/>
          <p:nvPr/>
        </p:nvCxnSpPr>
        <p:spPr>
          <a:xfrm>
            <a:off x="7536283" y="5033009"/>
            <a:ext cx="0" cy="18288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7129762" y="5120639"/>
            <a:ext cx="813043" cy="461665"/>
          </a:xfrm>
          <a:prstGeom prst="rect">
            <a:avLst/>
          </a:prstGeom>
        </p:spPr>
        <p:txBody>
          <a:bodyPr wrap="none">
            <a:spAutoFit/>
          </a:bodyPr>
          <a:lstStyle/>
          <a:p>
            <a:r>
              <a:rPr lang="en-US" sz="2400" dirty="0" smtClean="0">
                <a:solidFill>
                  <a:prstClr val="black"/>
                </a:solidFill>
                <a:latin typeface="Calibri" charset="0"/>
              </a:rPr>
              <a:t>2 sec</a:t>
            </a:r>
            <a:endParaRPr lang="en-CA" sz="2400" dirty="0"/>
          </a:p>
        </p:txBody>
      </p:sp>
      <p:sp>
        <p:nvSpPr>
          <p:cNvPr id="55" name="Rectangle 54"/>
          <p:cNvSpPr/>
          <p:nvPr/>
        </p:nvSpPr>
        <p:spPr>
          <a:xfrm>
            <a:off x="5228041" y="5120639"/>
            <a:ext cx="340158" cy="461665"/>
          </a:xfrm>
          <a:prstGeom prst="rect">
            <a:avLst/>
          </a:prstGeom>
        </p:spPr>
        <p:txBody>
          <a:bodyPr wrap="none">
            <a:spAutoFit/>
          </a:bodyPr>
          <a:lstStyle/>
          <a:p>
            <a:r>
              <a:rPr lang="en-US" sz="2400" dirty="0" smtClean="0">
                <a:solidFill>
                  <a:prstClr val="black"/>
                </a:solidFill>
                <a:latin typeface="Calibri" charset="0"/>
              </a:rPr>
              <a:t>0</a:t>
            </a:r>
            <a:endParaRPr lang="en-CA" sz="2400" dirty="0"/>
          </a:p>
        </p:txBody>
      </p:sp>
      <p:sp>
        <p:nvSpPr>
          <p:cNvPr id="56" name="Rectangle 55"/>
          <p:cNvSpPr/>
          <p:nvPr/>
        </p:nvSpPr>
        <p:spPr>
          <a:xfrm>
            <a:off x="5143500" y="4321314"/>
            <a:ext cx="500458" cy="707886"/>
          </a:xfrm>
          <a:prstGeom prst="rect">
            <a:avLst/>
          </a:prstGeom>
        </p:spPr>
        <p:txBody>
          <a:bodyPr wrap="none">
            <a:spAutoFit/>
          </a:bodyPr>
          <a:lstStyle/>
          <a:p>
            <a:r>
              <a:rPr lang="en-US" sz="4000" dirty="0" smtClean="0">
                <a:solidFill>
                  <a:prstClr val="black"/>
                </a:solidFill>
                <a:latin typeface="Calibri" charset="0"/>
              </a:rPr>
              <a:t>D</a:t>
            </a:r>
            <a:endParaRPr lang="en-CA" sz="4000" dirty="0"/>
          </a:p>
        </p:txBody>
      </p:sp>
      <p:sp>
        <p:nvSpPr>
          <p:cNvPr id="57" name="Rectangle 56"/>
          <p:cNvSpPr/>
          <p:nvPr/>
        </p:nvSpPr>
        <p:spPr>
          <a:xfrm>
            <a:off x="1943100" y="6035814"/>
            <a:ext cx="3301545" cy="707886"/>
          </a:xfrm>
          <a:prstGeom prst="rect">
            <a:avLst/>
          </a:prstGeom>
        </p:spPr>
        <p:txBody>
          <a:bodyPr wrap="none">
            <a:spAutoFit/>
          </a:bodyPr>
          <a:lstStyle/>
          <a:p>
            <a:r>
              <a:rPr lang="en-US" sz="4000" dirty="0" smtClean="0">
                <a:solidFill>
                  <a:prstClr val="black"/>
                </a:solidFill>
                <a:latin typeface="Calibri" charset="0"/>
              </a:rPr>
              <a:t>E) </a:t>
            </a:r>
            <a:r>
              <a:rPr lang="en-US" sz="2800" dirty="0" smtClean="0">
                <a:solidFill>
                  <a:prstClr val="black"/>
                </a:solidFill>
                <a:latin typeface="Calibri" charset="0"/>
              </a:rPr>
              <a:t>some other graph</a:t>
            </a:r>
            <a:endParaRPr lang="en-CA" sz="2800" dirty="0"/>
          </a:p>
        </p:txBody>
      </p:sp>
      <p:sp>
        <p:nvSpPr>
          <p:cNvPr id="58" name="Arc 57"/>
          <p:cNvSpPr/>
          <p:nvPr/>
        </p:nvSpPr>
        <p:spPr>
          <a:xfrm>
            <a:off x="5639337" y="914399"/>
            <a:ext cx="1920240" cy="2286000"/>
          </a:xfrm>
          <a:prstGeom prst="arc">
            <a:avLst>
              <a:gd name="adj1" fmla="val 10844455"/>
              <a:gd name="adj2" fmla="val 0"/>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cxnSp>
        <p:nvCxnSpPr>
          <p:cNvPr id="62" name="Straight Connector 61"/>
          <p:cNvCxnSpPr/>
          <p:nvPr/>
        </p:nvCxnSpPr>
        <p:spPr>
          <a:xfrm>
            <a:off x="1300766" y="1025479"/>
            <a:ext cx="1899634" cy="194632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5639337" y="4000499"/>
            <a:ext cx="990063" cy="1014396"/>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flipV="1">
            <a:off x="6629400" y="4000501"/>
            <a:ext cx="1028700" cy="105398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1270455" y="0"/>
            <a:ext cx="7106817" cy="523220"/>
          </a:xfrm>
          <a:prstGeom prst="rect">
            <a:avLst/>
          </a:prstGeom>
        </p:spPr>
        <p:txBody>
          <a:bodyPr wrap="none">
            <a:spAutoFit/>
          </a:bodyPr>
          <a:lstStyle/>
          <a:p>
            <a:r>
              <a:rPr lang="en-US" sz="2800" dirty="0" smtClean="0">
                <a:solidFill>
                  <a:srgbClr val="0070C0"/>
                </a:solidFill>
                <a:latin typeface="Calibri" charset="0"/>
              </a:rPr>
              <a:t>Which one is the closest match to your graph?</a:t>
            </a:r>
            <a:endParaRPr lang="en-CA" sz="2800" dirty="0">
              <a:solidFill>
                <a:srgbClr val="0070C0"/>
              </a:solidFill>
            </a:endParaRPr>
          </a:p>
        </p:txBody>
      </p:sp>
      <p:cxnSp>
        <p:nvCxnSpPr>
          <p:cNvPr id="59" name="Straight Connector 58"/>
          <p:cNvCxnSpPr/>
          <p:nvPr/>
        </p:nvCxnSpPr>
        <p:spPr>
          <a:xfrm>
            <a:off x="1300766" y="4457700"/>
            <a:ext cx="1899634" cy="0"/>
          </a:xfrm>
          <a:prstGeom prst="line">
            <a:avLst/>
          </a:pr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54137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a:t>
            </a:r>
            <a:r>
              <a:rPr lang="en-CA"/>
              <a:t>Graphical Answer</a:t>
            </a:r>
            <a:endParaRPr lang="en-CA" dirty="0"/>
          </a:p>
        </p:txBody>
      </p:sp>
      <p:sp>
        <p:nvSpPr>
          <p:cNvPr id="3" name="Content Placeholder 2"/>
          <p:cNvSpPr>
            <a:spLocks noGrp="1"/>
          </p:cNvSpPr>
          <p:nvPr>
            <p:ph idx="1"/>
          </p:nvPr>
        </p:nvSpPr>
        <p:spPr>
          <a:xfrm>
            <a:off x="457200" y="1143000"/>
            <a:ext cx="8229600" cy="5029200"/>
          </a:xfrm>
        </p:spPr>
        <p:txBody>
          <a:bodyPr>
            <a:normAutofit/>
          </a:bodyPr>
          <a:lstStyle/>
          <a:p>
            <a:pPr marL="0" indent="0" fontAlgn="base">
              <a:spcBef>
                <a:spcPct val="0"/>
              </a:spcBef>
              <a:spcAft>
                <a:spcPct val="0"/>
              </a:spcAft>
              <a:buNone/>
            </a:pPr>
            <a:r>
              <a:rPr lang="en-US" sz="2800" dirty="0" smtClean="0">
                <a:solidFill>
                  <a:prstClr val="black"/>
                </a:solidFill>
                <a:latin typeface="Calibri" charset="0"/>
                <a:ea typeface="ＭＳ Ｐゴシック" charset="0"/>
                <a:cs typeface="ＭＳ Ｐゴシック" charset="0"/>
              </a:rPr>
              <a:t>John is walking to school. This graph shows his position as a function of time. </a:t>
            </a:r>
            <a:r>
              <a:rPr lang="en-US" sz="2800" dirty="0" smtClean="0">
                <a:solidFill>
                  <a:srgbClr val="0070C0"/>
                </a:solidFill>
                <a:latin typeface="Calibri" charset="0"/>
                <a:ea typeface="ＭＳ Ｐゴシック" charset="0"/>
                <a:cs typeface="ＭＳ Ｐゴシック" charset="0"/>
              </a:rPr>
              <a:t>When is John moving with the greatest velocity?</a:t>
            </a: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 action="ppaction://noaction"/>
              </a:rPr>
              <a:pPr/>
              <a:t>11</a:t>
            </a:fld>
            <a:endParaRPr lang="en-CA" dirty="0"/>
          </a:p>
        </p:txBody>
      </p:sp>
      <p:cxnSp>
        <p:nvCxnSpPr>
          <p:cNvPr id="13" name="Straight Arrow Connector 12"/>
          <p:cNvCxnSpPr/>
          <p:nvPr/>
        </p:nvCxnSpPr>
        <p:spPr>
          <a:xfrm>
            <a:off x="1371601" y="5488633"/>
            <a:ext cx="6629399"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7498420" y="5512158"/>
            <a:ext cx="756938" cy="461665"/>
          </a:xfrm>
          <a:prstGeom prst="rect">
            <a:avLst/>
          </a:prstGeom>
        </p:spPr>
        <p:txBody>
          <a:bodyPr wrap="none">
            <a:spAutoFit/>
          </a:bodyPr>
          <a:lstStyle/>
          <a:p>
            <a:r>
              <a:rPr lang="en-US" sz="2400" dirty="0" smtClean="0">
                <a:solidFill>
                  <a:prstClr val="black"/>
                </a:solidFill>
                <a:latin typeface="Calibri" charset="0"/>
              </a:rPr>
              <a:t>time</a:t>
            </a:r>
            <a:endParaRPr lang="en-CA" sz="2400" dirty="0"/>
          </a:p>
        </p:txBody>
      </p:sp>
      <p:cxnSp>
        <p:nvCxnSpPr>
          <p:cNvPr id="17" name="Straight Arrow Connector 16"/>
          <p:cNvCxnSpPr/>
          <p:nvPr/>
        </p:nvCxnSpPr>
        <p:spPr>
          <a:xfrm flipV="1">
            <a:off x="1828800" y="2631133"/>
            <a:ext cx="0" cy="320040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632639" y="2738735"/>
            <a:ext cx="1196161" cy="461665"/>
          </a:xfrm>
          <a:prstGeom prst="rect">
            <a:avLst/>
          </a:prstGeom>
        </p:spPr>
        <p:txBody>
          <a:bodyPr wrap="none">
            <a:spAutoFit/>
          </a:bodyPr>
          <a:lstStyle/>
          <a:p>
            <a:pPr algn="r"/>
            <a:r>
              <a:rPr lang="en-US" sz="2400" dirty="0" smtClean="0">
                <a:solidFill>
                  <a:prstClr val="black"/>
                </a:solidFill>
                <a:latin typeface="Calibri" charset="0"/>
              </a:rPr>
              <a:t>position</a:t>
            </a:r>
            <a:endParaRPr lang="en-CA" sz="2400" dirty="0"/>
          </a:p>
        </p:txBody>
      </p:sp>
      <p:sp>
        <p:nvSpPr>
          <p:cNvPr id="26" name="Freeform 25"/>
          <p:cNvSpPr/>
          <p:nvPr/>
        </p:nvSpPr>
        <p:spPr>
          <a:xfrm>
            <a:off x="1828799" y="4117034"/>
            <a:ext cx="2743201" cy="1180728"/>
          </a:xfrm>
          <a:custGeom>
            <a:avLst/>
            <a:gdLst>
              <a:gd name="connsiteX0" fmla="*/ 0 w 2730321"/>
              <a:gd name="connsiteY0" fmla="*/ 0 h 1223493"/>
              <a:gd name="connsiteX1" fmla="*/ 1429555 w 2730321"/>
              <a:gd name="connsiteY1" fmla="*/ 1223493 h 1223493"/>
              <a:gd name="connsiteX2" fmla="*/ 2730321 w 2730321"/>
              <a:gd name="connsiteY2" fmla="*/ 0 h 1223493"/>
              <a:gd name="connsiteX0" fmla="*/ 0 w 2730321"/>
              <a:gd name="connsiteY0" fmla="*/ 0 h 1632397"/>
              <a:gd name="connsiteX1" fmla="*/ 1600200 w 2730321"/>
              <a:gd name="connsiteY1" fmla="*/ 1632397 h 1632397"/>
              <a:gd name="connsiteX2" fmla="*/ 2730321 w 2730321"/>
              <a:gd name="connsiteY2" fmla="*/ 0 h 1632397"/>
              <a:gd name="connsiteX0" fmla="*/ 0 w 2730321"/>
              <a:gd name="connsiteY0" fmla="*/ 0 h 1632397"/>
              <a:gd name="connsiteX1" fmla="*/ 1600200 w 2730321"/>
              <a:gd name="connsiteY1" fmla="*/ 1632397 h 1632397"/>
              <a:gd name="connsiteX2" fmla="*/ 2730321 w 2730321"/>
              <a:gd name="connsiteY2" fmla="*/ 0 h 1632397"/>
              <a:gd name="connsiteX0" fmla="*/ 0 w 2743200"/>
              <a:gd name="connsiteY0" fmla="*/ 0 h 1675863"/>
              <a:gd name="connsiteX1" fmla="*/ 1600200 w 2743200"/>
              <a:gd name="connsiteY1" fmla="*/ 1632397 h 1675863"/>
              <a:gd name="connsiteX2" fmla="*/ 2743200 w 2743200"/>
              <a:gd name="connsiteY2" fmla="*/ 260797 h 1675863"/>
              <a:gd name="connsiteX0" fmla="*/ 0 w 2743200"/>
              <a:gd name="connsiteY0" fmla="*/ 0 h 1447263"/>
              <a:gd name="connsiteX1" fmla="*/ 1600199 w 2743200"/>
              <a:gd name="connsiteY1" fmla="*/ 1403797 h 1447263"/>
              <a:gd name="connsiteX2" fmla="*/ 2743200 w 2743200"/>
              <a:gd name="connsiteY2" fmla="*/ 260797 h 1447263"/>
              <a:gd name="connsiteX0" fmla="*/ 0 w 2743201"/>
              <a:gd name="connsiteY0" fmla="*/ 226367 h 1180728"/>
              <a:gd name="connsiteX1" fmla="*/ 1600200 w 2743201"/>
              <a:gd name="connsiteY1" fmla="*/ 1143000 h 1180728"/>
              <a:gd name="connsiteX2" fmla="*/ 2743201 w 2743201"/>
              <a:gd name="connsiteY2" fmla="*/ 0 h 1180728"/>
              <a:gd name="connsiteX0" fmla="*/ 0 w 2743201"/>
              <a:gd name="connsiteY0" fmla="*/ 226367 h 1180728"/>
              <a:gd name="connsiteX1" fmla="*/ 1600200 w 2743201"/>
              <a:gd name="connsiteY1" fmla="*/ 1143000 h 1180728"/>
              <a:gd name="connsiteX2" fmla="*/ 2743201 w 2743201"/>
              <a:gd name="connsiteY2" fmla="*/ 0 h 1180728"/>
            </a:gdLst>
            <a:ahLst/>
            <a:cxnLst>
              <a:cxn ang="0">
                <a:pos x="connsiteX0" y="connsiteY0"/>
              </a:cxn>
              <a:cxn ang="0">
                <a:pos x="connsiteX1" y="connsiteY1"/>
              </a:cxn>
              <a:cxn ang="0">
                <a:pos x="connsiteX2" y="connsiteY2"/>
              </a:cxn>
            </a:cxnLst>
            <a:rect l="l" t="t" r="r" b="b"/>
            <a:pathLst>
              <a:path w="2743201" h="1180728">
                <a:moveTo>
                  <a:pt x="0" y="226367"/>
                </a:moveTo>
                <a:cubicBezTo>
                  <a:pt x="583843" y="842943"/>
                  <a:pt x="1143000" y="1180728"/>
                  <a:pt x="1600200" y="1143000"/>
                </a:cubicBezTo>
                <a:cubicBezTo>
                  <a:pt x="2057400" y="1105272"/>
                  <a:pt x="2442693" y="935328"/>
                  <a:pt x="2743201" y="0"/>
                </a:cubicBezTo>
              </a:path>
            </a:pathLst>
          </a:cu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27" name="Freeform 26"/>
          <p:cNvSpPr/>
          <p:nvPr/>
        </p:nvSpPr>
        <p:spPr>
          <a:xfrm flipH="1" flipV="1">
            <a:off x="4572000" y="2953462"/>
            <a:ext cx="2628900" cy="1164647"/>
          </a:xfrm>
          <a:custGeom>
            <a:avLst/>
            <a:gdLst>
              <a:gd name="connsiteX0" fmla="*/ 0 w 2730321"/>
              <a:gd name="connsiteY0" fmla="*/ 0 h 1223493"/>
              <a:gd name="connsiteX1" fmla="*/ 1429555 w 2730321"/>
              <a:gd name="connsiteY1" fmla="*/ 1223493 h 1223493"/>
              <a:gd name="connsiteX2" fmla="*/ 2730321 w 2730321"/>
              <a:gd name="connsiteY2" fmla="*/ 0 h 1223493"/>
              <a:gd name="connsiteX0" fmla="*/ 0 w 2730321"/>
              <a:gd name="connsiteY0" fmla="*/ 0 h 1632397"/>
              <a:gd name="connsiteX1" fmla="*/ 1600200 w 2730321"/>
              <a:gd name="connsiteY1" fmla="*/ 1632397 h 1632397"/>
              <a:gd name="connsiteX2" fmla="*/ 2730321 w 2730321"/>
              <a:gd name="connsiteY2" fmla="*/ 0 h 1632397"/>
              <a:gd name="connsiteX0" fmla="*/ 0 w 2730321"/>
              <a:gd name="connsiteY0" fmla="*/ 0 h 1632397"/>
              <a:gd name="connsiteX1" fmla="*/ 1600200 w 2730321"/>
              <a:gd name="connsiteY1" fmla="*/ 1632397 h 1632397"/>
              <a:gd name="connsiteX2" fmla="*/ 2730321 w 2730321"/>
              <a:gd name="connsiteY2" fmla="*/ 0 h 1632397"/>
              <a:gd name="connsiteX0" fmla="*/ 0 w 2743200"/>
              <a:gd name="connsiteY0" fmla="*/ 0 h 1675863"/>
              <a:gd name="connsiteX1" fmla="*/ 1600200 w 2743200"/>
              <a:gd name="connsiteY1" fmla="*/ 1632397 h 1675863"/>
              <a:gd name="connsiteX2" fmla="*/ 2743200 w 2743200"/>
              <a:gd name="connsiteY2" fmla="*/ 260797 h 1675863"/>
              <a:gd name="connsiteX0" fmla="*/ 0 w 2743200"/>
              <a:gd name="connsiteY0" fmla="*/ 0 h 1447263"/>
              <a:gd name="connsiteX1" fmla="*/ 1600199 w 2743200"/>
              <a:gd name="connsiteY1" fmla="*/ 1403797 h 1447263"/>
              <a:gd name="connsiteX2" fmla="*/ 2743200 w 2743200"/>
              <a:gd name="connsiteY2" fmla="*/ 260797 h 1447263"/>
              <a:gd name="connsiteX0" fmla="*/ 0 w 2628900"/>
              <a:gd name="connsiteY0" fmla="*/ 229676 h 1181279"/>
              <a:gd name="connsiteX1" fmla="*/ 1485899 w 2628900"/>
              <a:gd name="connsiteY1" fmla="*/ 1143000 h 1181279"/>
              <a:gd name="connsiteX2" fmla="*/ 2628900 w 2628900"/>
              <a:gd name="connsiteY2" fmla="*/ 0 h 1181279"/>
              <a:gd name="connsiteX0" fmla="*/ 0 w 2628900"/>
              <a:gd name="connsiteY0" fmla="*/ 229676 h 1181279"/>
              <a:gd name="connsiteX1" fmla="*/ 1485899 w 2628900"/>
              <a:gd name="connsiteY1" fmla="*/ 1143000 h 1181279"/>
              <a:gd name="connsiteX2" fmla="*/ 2628900 w 2628900"/>
              <a:gd name="connsiteY2" fmla="*/ 0 h 1181279"/>
              <a:gd name="connsiteX0" fmla="*/ 0 w 2628900"/>
              <a:gd name="connsiteY0" fmla="*/ 229676 h 1182355"/>
              <a:gd name="connsiteX1" fmla="*/ 1600200 w 2628900"/>
              <a:gd name="connsiteY1" fmla="*/ 1144076 h 1182355"/>
              <a:gd name="connsiteX2" fmla="*/ 2628900 w 2628900"/>
              <a:gd name="connsiteY2" fmla="*/ 0 h 1182355"/>
              <a:gd name="connsiteX0" fmla="*/ 0 w 2628900"/>
              <a:gd name="connsiteY0" fmla="*/ 229676 h 1164647"/>
              <a:gd name="connsiteX1" fmla="*/ 1600200 w 2628900"/>
              <a:gd name="connsiteY1" fmla="*/ 1144076 h 1164647"/>
              <a:gd name="connsiteX2" fmla="*/ 2628900 w 2628900"/>
              <a:gd name="connsiteY2" fmla="*/ 0 h 1164647"/>
            </a:gdLst>
            <a:ahLst/>
            <a:cxnLst>
              <a:cxn ang="0">
                <a:pos x="connsiteX0" y="connsiteY0"/>
              </a:cxn>
              <a:cxn ang="0">
                <a:pos x="connsiteX1" y="connsiteY1"/>
              </a:cxn>
              <a:cxn ang="0">
                <a:pos x="connsiteX2" y="connsiteY2"/>
              </a:cxn>
            </a:cxnLst>
            <a:rect l="l" t="t" r="r" b="b"/>
            <a:pathLst>
              <a:path w="2628900" h="1164647">
                <a:moveTo>
                  <a:pt x="0" y="229676"/>
                </a:moveTo>
                <a:cubicBezTo>
                  <a:pt x="585452" y="741611"/>
                  <a:pt x="1218395" y="1164647"/>
                  <a:pt x="1600200" y="1144076"/>
                </a:cubicBezTo>
                <a:cubicBezTo>
                  <a:pt x="2038350" y="1105797"/>
                  <a:pt x="2328392" y="935328"/>
                  <a:pt x="2628900" y="0"/>
                </a:cubicBezTo>
              </a:path>
            </a:pathLst>
          </a:custGeom>
          <a:ln w="57150">
            <a:solidFill>
              <a:srgbClr val="FF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28" name="Rectangle 27"/>
          <p:cNvSpPr/>
          <p:nvPr/>
        </p:nvSpPr>
        <p:spPr>
          <a:xfrm>
            <a:off x="1638837" y="6057900"/>
            <a:ext cx="393057" cy="523220"/>
          </a:xfrm>
          <a:prstGeom prst="rect">
            <a:avLst/>
          </a:prstGeom>
        </p:spPr>
        <p:txBody>
          <a:bodyPr wrap="none">
            <a:spAutoFit/>
          </a:bodyPr>
          <a:lstStyle/>
          <a:p>
            <a:pPr algn="ctr"/>
            <a:r>
              <a:rPr lang="en-US" sz="2800" dirty="0" smtClean="0">
                <a:solidFill>
                  <a:prstClr val="black"/>
                </a:solidFill>
                <a:latin typeface="Calibri" charset="0"/>
                <a:ea typeface="ＭＳ Ｐゴシック" charset="0"/>
                <a:cs typeface="ＭＳ Ｐゴシック" charset="0"/>
              </a:rPr>
              <a:t>A</a:t>
            </a:r>
            <a:endParaRPr lang="en-CA" dirty="0"/>
          </a:p>
        </p:txBody>
      </p:sp>
      <p:cxnSp>
        <p:nvCxnSpPr>
          <p:cNvPr id="33" name="Straight Arrow Connector 32"/>
          <p:cNvCxnSpPr/>
          <p:nvPr/>
        </p:nvCxnSpPr>
        <p:spPr>
          <a:xfrm flipV="1">
            <a:off x="1828800" y="5488633"/>
            <a:ext cx="0" cy="571500"/>
          </a:xfrm>
          <a:prstGeom prst="straightConnector1">
            <a:avLst/>
          </a:prstGeom>
          <a:ln w="635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3177354" y="6057900"/>
            <a:ext cx="380232" cy="523220"/>
          </a:xfrm>
          <a:prstGeom prst="rect">
            <a:avLst/>
          </a:prstGeom>
        </p:spPr>
        <p:txBody>
          <a:bodyPr wrap="none">
            <a:spAutoFit/>
          </a:bodyPr>
          <a:lstStyle/>
          <a:p>
            <a:pPr algn="ctr"/>
            <a:r>
              <a:rPr lang="en-US" sz="2800" dirty="0" smtClean="0">
                <a:solidFill>
                  <a:prstClr val="black"/>
                </a:solidFill>
                <a:latin typeface="Calibri" charset="0"/>
              </a:rPr>
              <a:t>B</a:t>
            </a:r>
            <a:endParaRPr lang="en-CA" dirty="0"/>
          </a:p>
        </p:txBody>
      </p:sp>
      <p:cxnSp>
        <p:nvCxnSpPr>
          <p:cNvPr id="38" name="Straight Arrow Connector 37"/>
          <p:cNvCxnSpPr/>
          <p:nvPr/>
        </p:nvCxnSpPr>
        <p:spPr>
          <a:xfrm flipV="1">
            <a:off x="3360905" y="5488633"/>
            <a:ext cx="0" cy="571500"/>
          </a:xfrm>
          <a:prstGeom prst="straightConnector1">
            <a:avLst/>
          </a:prstGeom>
          <a:ln w="635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9" name="Rectangle 38"/>
          <p:cNvSpPr/>
          <p:nvPr/>
        </p:nvSpPr>
        <p:spPr>
          <a:xfrm>
            <a:off x="4384287" y="6057900"/>
            <a:ext cx="375424" cy="523220"/>
          </a:xfrm>
          <a:prstGeom prst="rect">
            <a:avLst/>
          </a:prstGeom>
        </p:spPr>
        <p:txBody>
          <a:bodyPr wrap="none">
            <a:spAutoFit/>
          </a:bodyPr>
          <a:lstStyle/>
          <a:p>
            <a:pPr algn="ctr"/>
            <a:r>
              <a:rPr lang="en-US" sz="2800" dirty="0" smtClean="0">
                <a:solidFill>
                  <a:prstClr val="black"/>
                </a:solidFill>
                <a:latin typeface="Calibri" charset="0"/>
                <a:ea typeface="ＭＳ Ｐゴシック" charset="0"/>
                <a:cs typeface="ＭＳ Ｐゴシック" charset="0"/>
              </a:rPr>
              <a:t>C</a:t>
            </a:r>
            <a:endParaRPr lang="en-CA" dirty="0"/>
          </a:p>
        </p:txBody>
      </p:sp>
      <p:cxnSp>
        <p:nvCxnSpPr>
          <p:cNvPr id="40" name="Straight Arrow Connector 39"/>
          <p:cNvCxnSpPr/>
          <p:nvPr/>
        </p:nvCxnSpPr>
        <p:spPr>
          <a:xfrm flipV="1">
            <a:off x="4565434" y="5488633"/>
            <a:ext cx="0" cy="571500"/>
          </a:xfrm>
          <a:prstGeom prst="straightConnector1">
            <a:avLst/>
          </a:prstGeom>
          <a:ln w="635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1" name="Rectangle 40"/>
          <p:cNvSpPr/>
          <p:nvPr/>
        </p:nvSpPr>
        <p:spPr>
          <a:xfrm>
            <a:off x="5437616" y="6057900"/>
            <a:ext cx="405881" cy="523220"/>
          </a:xfrm>
          <a:prstGeom prst="rect">
            <a:avLst/>
          </a:prstGeom>
        </p:spPr>
        <p:txBody>
          <a:bodyPr wrap="none">
            <a:spAutoFit/>
          </a:bodyPr>
          <a:lstStyle/>
          <a:p>
            <a:pPr algn="ctr"/>
            <a:r>
              <a:rPr lang="en-US" sz="2800" dirty="0" smtClean="0">
                <a:solidFill>
                  <a:prstClr val="black"/>
                </a:solidFill>
                <a:latin typeface="Calibri" charset="0"/>
                <a:ea typeface="ＭＳ Ｐゴシック" charset="0"/>
                <a:cs typeface="ＭＳ Ｐゴシック" charset="0"/>
              </a:rPr>
              <a:t>D</a:t>
            </a:r>
            <a:endParaRPr lang="en-CA" dirty="0"/>
          </a:p>
        </p:txBody>
      </p:sp>
      <p:cxnSp>
        <p:nvCxnSpPr>
          <p:cNvPr id="42" name="Straight Arrow Connector 41"/>
          <p:cNvCxnSpPr/>
          <p:nvPr/>
        </p:nvCxnSpPr>
        <p:spPr>
          <a:xfrm flipV="1">
            <a:off x="5633991" y="5488633"/>
            <a:ext cx="0" cy="571500"/>
          </a:xfrm>
          <a:prstGeom prst="straightConnector1">
            <a:avLst/>
          </a:prstGeom>
          <a:ln w="635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6989132" y="6057900"/>
            <a:ext cx="359393" cy="523220"/>
          </a:xfrm>
          <a:prstGeom prst="rect">
            <a:avLst/>
          </a:prstGeom>
        </p:spPr>
        <p:txBody>
          <a:bodyPr wrap="none">
            <a:spAutoFit/>
          </a:bodyPr>
          <a:lstStyle/>
          <a:p>
            <a:pPr algn="ctr"/>
            <a:r>
              <a:rPr lang="en-US" sz="2800" dirty="0" smtClean="0">
                <a:solidFill>
                  <a:prstClr val="black"/>
                </a:solidFill>
                <a:latin typeface="Calibri" charset="0"/>
                <a:ea typeface="ＭＳ Ｐゴシック" charset="0"/>
                <a:cs typeface="ＭＳ Ｐゴシック" charset="0"/>
              </a:rPr>
              <a:t>E</a:t>
            </a:r>
            <a:endParaRPr lang="en-CA" dirty="0"/>
          </a:p>
        </p:txBody>
      </p:sp>
      <p:cxnSp>
        <p:nvCxnSpPr>
          <p:cNvPr id="44" name="Straight Arrow Connector 43"/>
          <p:cNvCxnSpPr/>
          <p:nvPr/>
        </p:nvCxnSpPr>
        <p:spPr>
          <a:xfrm flipV="1">
            <a:off x="7162263" y="5488633"/>
            <a:ext cx="0" cy="571500"/>
          </a:xfrm>
          <a:prstGeom prst="straightConnector1">
            <a:avLst/>
          </a:prstGeom>
          <a:ln w="635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13783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Equation</a:t>
            </a:r>
            <a:endParaRPr lang="en-CA" dirty="0"/>
          </a:p>
        </p:txBody>
      </p:sp>
      <p:sp>
        <p:nvSpPr>
          <p:cNvPr id="3" name="Content Placeholder 2"/>
          <p:cNvSpPr>
            <a:spLocks noGrp="1"/>
          </p:cNvSpPr>
          <p:nvPr>
            <p:ph idx="1"/>
          </p:nvPr>
        </p:nvSpPr>
        <p:spPr>
          <a:xfrm>
            <a:off x="457200" y="1340768"/>
            <a:ext cx="8229600" cy="4831432"/>
          </a:xfrm>
        </p:spPr>
        <p:txBody>
          <a:bodyPr>
            <a:noAutofit/>
          </a:bodyPr>
          <a:lstStyle/>
          <a:p>
            <a:pPr marL="0" indent="0" fontAlgn="base">
              <a:spcBef>
                <a:spcPct val="0"/>
              </a:spcBef>
              <a:spcAft>
                <a:spcPct val="0"/>
              </a:spcAft>
              <a:buNone/>
            </a:pPr>
            <a:r>
              <a:rPr lang="en-US" sz="2800" dirty="0" smtClean="0">
                <a:solidFill>
                  <a:srgbClr val="0070C0"/>
                </a:solidFill>
                <a:latin typeface="Calibri" charset="0"/>
                <a:ea typeface="ＭＳ Ｐゴシック" charset="0"/>
                <a:cs typeface="ＭＳ Ｐゴシック" charset="0"/>
              </a:rPr>
              <a:t>Which of the following is an incorrect step when using the substitution method</a:t>
            </a:r>
            <a:r>
              <a:rPr lang="en-US" sz="2800" dirty="0" smtClean="0">
                <a:solidFill>
                  <a:prstClr val="black"/>
                </a:solidFill>
                <a:latin typeface="Calibri" charset="0"/>
                <a:ea typeface="ＭＳ Ｐゴシック" charset="0"/>
                <a:cs typeface="ＭＳ Ｐゴシック" charset="0"/>
              </a:rPr>
              <a:t> to evaluate the </a:t>
            </a:r>
            <a:r>
              <a:rPr lang="en-US" sz="2800" smtClean="0">
                <a:solidFill>
                  <a:prstClr val="black"/>
                </a:solidFill>
                <a:latin typeface="Calibri" charset="0"/>
                <a:ea typeface="ＭＳ Ｐゴシック" charset="0"/>
                <a:cs typeface="ＭＳ Ｐゴシック" charset="0"/>
              </a:rPr>
              <a:t>definite integral?</a:t>
            </a:r>
            <a:r>
              <a:rPr lang="en-US" sz="2800" dirty="0" smtClean="0">
                <a:solidFill>
                  <a:prstClr val="black"/>
                </a:solidFill>
                <a:latin typeface="Calibri" charset="0"/>
                <a:ea typeface="ＭＳ Ｐゴシック" charset="0"/>
                <a:cs typeface="ＭＳ Ｐゴシック" charset="0"/>
              </a:rPr>
              <a:t/>
            </a:r>
            <a:br>
              <a:rPr lang="en-US" sz="2800" dirty="0" smtClean="0">
                <a:solidFill>
                  <a:prstClr val="black"/>
                </a:solidFill>
                <a:latin typeface="Calibri" charset="0"/>
                <a:ea typeface="ＭＳ Ｐゴシック" charset="0"/>
                <a:cs typeface="ＭＳ Ｐゴシック" charset="0"/>
              </a:rPr>
            </a:br>
            <a:r>
              <a:rPr lang="en-US" sz="2800" dirty="0" smtClean="0">
                <a:solidFill>
                  <a:prstClr val="black"/>
                </a:solidFill>
                <a:latin typeface="Calibri" charset="0"/>
                <a:ea typeface="ＭＳ Ｐゴシック" charset="0"/>
                <a:cs typeface="ＭＳ Ｐゴシック" charset="0"/>
              </a:rPr>
              <a:t/>
            </a:r>
            <a:br>
              <a:rPr lang="en-US" sz="2800" dirty="0" smtClean="0">
                <a:solidFill>
                  <a:prstClr val="black"/>
                </a:solidFill>
                <a:latin typeface="Calibri" charset="0"/>
                <a:ea typeface="ＭＳ Ｐゴシック" charset="0"/>
                <a:cs typeface="ＭＳ Ｐゴシック" charset="0"/>
              </a:rPr>
            </a:br>
            <a:r>
              <a:rPr lang="en-US" sz="2800" dirty="0" smtClean="0">
                <a:solidFill>
                  <a:prstClr val="black"/>
                </a:solidFill>
                <a:latin typeface="Calibri" charset="0"/>
                <a:ea typeface="ＭＳ Ｐゴシック" charset="0"/>
                <a:cs typeface="ＭＳ Ｐゴシック" charset="0"/>
              </a:rPr>
              <a:t/>
            </a:r>
            <a:br>
              <a:rPr lang="en-US" sz="2800" dirty="0" smtClean="0">
                <a:solidFill>
                  <a:prstClr val="black"/>
                </a:solidFill>
                <a:latin typeface="Calibri" charset="0"/>
                <a:ea typeface="ＭＳ Ｐゴシック" charset="0"/>
                <a:cs typeface="ＭＳ Ｐゴシック" charset="0"/>
              </a:rPr>
            </a:br>
            <a:endParaRPr lang="en-US" sz="2800" dirty="0" smtClean="0">
              <a:solidFill>
                <a:prstClr val="black"/>
              </a:solidFill>
              <a:latin typeface="Calibri" charset="0"/>
              <a:ea typeface="ＭＳ Ｐゴシック" charset="0"/>
              <a:cs typeface="ＭＳ Ｐゴシック" charset="0"/>
            </a:endParaRPr>
          </a:p>
          <a:p>
            <a:pPr marL="514350" indent="-514350" fontAlgn="base">
              <a:spcBef>
                <a:spcPct val="0"/>
              </a:spcBef>
              <a:spcAft>
                <a:spcPct val="0"/>
              </a:spcAft>
              <a:buAutoNum type="alphaUcParenR"/>
            </a:pPr>
            <a:r>
              <a:rPr lang="en-US" sz="2800" dirty="0" smtClean="0">
                <a:solidFill>
                  <a:prstClr val="black"/>
                </a:solidFill>
                <a:latin typeface="Calibri" charset="0"/>
                <a:ea typeface="ＭＳ Ｐゴシック" charset="0"/>
                <a:cs typeface="ＭＳ Ｐゴシック" charset="0"/>
              </a:rPr>
              <a:t>  </a:t>
            </a:r>
            <a:br>
              <a:rPr lang="en-US" sz="2800" dirty="0" smtClean="0">
                <a:solidFill>
                  <a:prstClr val="black"/>
                </a:solidFill>
                <a:latin typeface="Calibri" charset="0"/>
                <a:ea typeface="ＭＳ Ｐゴシック" charset="0"/>
                <a:cs typeface="ＭＳ Ｐゴシック" charset="0"/>
              </a:rPr>
            </a:br>
            <a:r>
              <a:rPr lang="en-US" sz="2800" dirty="0" smtClean="0">
                <a:solidFill>
                  <a:prstClr val="black"/>
                </a:solidFill>
                <a:latin typeface="Calibri" charset="0"/>
                <a:ea typeface="ＭＳ Ｐゴシック" charset="0"/>
                <a:cs typeface="ＭＳ Ｐゴシック" charset="0"/>
              </a:rPr>
              <a:t/>
            </a:r>
            <a:br>
              <a:rPr lang="en-US" sz="2800" dirty="0" smtClean="0">
                <a:solidFill>
                  <a:prstClr val="black"/>
                </a:solidFill>
                <a:latin typeface="Calibri" charset="0"/>
                <a:ea typeface="ＭＳ Ｐゴシック" charset="0"/>
                <a:cs typeface="ＭＳ Ｐゴシック" charset="0"/>
              </a:rPr>
            </a:br>
            <a:endParaRPr lang="en-US" sz="2800" dirty="0" smtClean="0">
              <a:solidFill>
                <a:prstClr val="black"/>
              </a:solidFill>
              <a:latin typeface="Calibri" charset="0"/>
              <a:ea typeface="ＭＳ Ｐゴシック" charset="0"/>
              <a:cs typeface="ＭＳ Ｐゴシック" charset="0"/>
            </a:endParaRPr>
          </a:p>
          <a:p>
            <a:pPr marL="514350" indent="-514350" fontAlgn="base">
              <a:spcBef>
                <a:spcPct val="0"/>
              </a:spcBef>
              <a:spcAft>
                <a:spcPct val="0"/>
              </a:spcAft>
              <a:buAutoNum type="alphaUcParenR"/>
            </a:pPr>
            <a:r>
              <a:rPr lang="en-US" sz="2800" dirty="0" smtClean="0">
                <a:solidFill>
                  <a:prstClr val="black"/>
                </a:solidFill>
                <a:latin typeface="Calibri" charset="0"/>
                <a:ea typeface="ＭＳ Ｐゴシック" charset="0"/>
                <a:cs typeface="ＭＳ Ｐゴシック" charset="0"/>
              </a:rPr>
              <a:t> </a:t>
            </a:r>
            <a:br>
              <a:rPr lang="en-US" sz="2800" dirty="0" smtClean="0">
                <a:solidFill>
                  <a:prstClr val="black"/>
                </a:solidFill>
                <a:latin typeface="Calibri" charset="0"/>
                <a:ea typeface="ＭＳ Ｐゴシック" charset="0"/>
                <a:cs typeface="ＭＳ Ｐゴシック" charset="0"/>
              </a:rPr>
            </a:br>
            <a:r>
              <a:rPr lang="en-US" sz="2800" dirty="0" smtClean="0">
                <a:solidFill>
                  <a:prstClr val="black"/>
                </a:solidFill>
                <a:latin typeface="Calibri" charset="0"/>
                <a:ea typeface="ＭＳ Ｐゴシック" charset="0"/>
                <a:cs typeface="ＭＳ Ｐゴシック" charset="0"/>
              </a:rPr>
              <a:t> </a:t>
            </a: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 action="ppaction://noaction"/>
              </a:rPr>
              <a:pPr/>
              <a:t>12</a:t>
            </a:fld>
            <a:endParaRPr lang="en-CA" dirty="0">
              <a:hlinkClick r:id="" action="ppaction://noaction"/>
            </a:endParaRPr>
          </a:p>
        </p:txBody>
      </p:sp>
      <p:graphicFrame>
        <p:nvGraphicFramePr>
          <p:cNvPr id="6" name="Object 5"/>
          <p:cNvGraphicFramePr>
            <a:graphicFrameLocks noChangeAspect="1"/>
          </p:cNvGraphicFramePr>
          <p:nvPr/>
        </p:nvGraphicFramePr>
        <p:xfrm>
          <a:off x="3314700" y="2178050"/>
          <a:ext cx="2514600" cy="908050"/>
        </p:xfrm>
        <a:graphic>
          <a:graphicData uri="http://schemas.openxmlformats.org/presentationml/2006/ole">
            <mc:AlternateContent xmlns:mc="http://schemas.openxmlformats.org/markup-compatibility/2006">
              <mc:Choice xmlns:v="urn:schemas-microsoft-com:vml" Requires="v">
                <p:oleObj spid="_x0000_s1122" name="Equation" r:id="rId4" imgW="914400" imgH="330120" progId="Equation.3">
                  <p:embed/>
                </p:oleObj>
              </mc:Choice>
              <mc:Fallback>
                <p:oleObj name="Equation" r:id="rId4" imgW="914400" imgH="330120"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4700" y="2178050"/>
                        <a:ext cx="2514600" cy="9080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028700" y="3605547"/>
          <a:ext cx="1606550" cy="558800"/>
        </p:xfrm>
        <a:graphic>
          <a:graphicData uri="http://schemas.openxmlformats.org/presentationml/2006/ole">
            <mc:AlternateContent xmlns:mc="http://schemas.openxmlformats.org/markup-compatibility/2006">
              <mc:Choice xmlns:v="urn:schemas-microsoft-com:vml" Requires="v">
                <p:oleObj spid="_x0000_s1123" name="Equation" r:id="rId6" imgW="583920" imgH="203040" progId="Equation.3">
                  <p:embed/>
                </p:oleObj>
              </mc:Choice>
              <mc:Fallback>
                <p:oleObj name="Equation" r:id="rId6" imgW="583920" imgH="203040" progId="Equation.3">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8700" y="3605547"/>
                        <a:ext cx="160655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1003300" y="4711700"/>
          <a:ext cx="1911350" cy="1117600"/>
        </p:xfrm>
        <a:graphic>
          <a:graphicData uri="http://schemas.openxmlformats.org/presentationml/2006/ole">
            <mc:AlternateContent xmlns:mc="http://schemas.openxmlformats.org/markup-compatibility/2006">
              <mc:Choice xmlns:v="urn:schemas-microsoft-com:vml" Requires="v">
                <p:oleObj spid="_x0000_s1124" name="Equation" r:id="rId8" imgW="672840" imgH="393480" progId="Equation.3">
                  <p:embed/>
                </p:oleObj>
              </mc:Choice>
              <mc:Fallback>
                <p:oleObj name="Equation" r:id="rId8" imgW="672840" imgH="393480" progId="Equation.3">
                  <p:embed/>
                  <p:pic>
                    <p:nvPicPr>
                      <p:cNvPr id="0" name=""/>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003300" y="4711700"/>
                        <a:ext cx="1911350"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3" name="TextBox 12"/>
          <p:cNvSpPr txBox="1"/>
          <p:nvPr/>
        </p:nvSpPr>
        <p:spPr>
          <a:xfrm>
            <a:off x="4572000" y="3707544"/>
            <a:ext cx="4114800" cy="1815882"/>
          </a:xfrm>
          <a:prstGeom prst="rect">
            <a:avLst/>
          </a:prstGeom>
          <a:noFill/>
        </p:spPr>
        <p:txBody>
          <a:bodyPr wrap="square" rtlCol="0">
            <a:spAutoFit/>
          </a:bodyPr>
          <a:lstStyle/>
          <a:p>
            <a:pPr marL="514350" indent="-514350">
              <a:buFont typeface="Wingdings" pitchFamily="2" charset="2"/>
              <a:buAutoNum type="alphaUcParenR" startAt="3"/>
            </a:pPr>
            <a:r>
              <a:rPr lang="en-CA" sz="2800" dirty="0" smtClean="0"/>
              <a:t/>
            </a:r>
            <a:br>
              <a:rPr lang="en-CA" sz="2800" dirty="0" smtClean="0"/>
            </a:br>
            <a:r>
              <a:rPr lang="en-CA" sz="2800" dirty="0" smtClean="0"/>
              <a:t/>
            </a:r>
            <a:br>
              <a:rPr lang="en-CA" sz="2800" dirty="0" smtClean="0"/>
            </a:br>
            <a:endParaRPr lang="en-CA" sz="2800" dirty="0" smtClean="0"/>
          </a:p>
          <a:p>
            <a:pPr marL="514350" indent="-514350">
              <a:buAutoNum type="alphaUcParenR" startAt="3"/>
            </a:pPr>
            <a:r>
              <a:rPr lang="en-CA" sz="2800" dirty="0" smtClean="0"/>
              <a:t>none of the above</a:t>
            </a:r>
            <a:endParaRPr lang="en-CA" sz="2800" dirty="0"/>
          </a:p>
        </p:txBody>
      </p:sp>
      <p:graphicFrame>
        <p:nvGraphicFramePr>
          <p:cNvPr id="11" name="Object 10"/>
          <p:cNvGraphicFramePr>
            <a:graphicFrameLocks noChangeAspect="1"/>
          </p:cNvGraphicFramePr>
          <p:nvPr/>
        </p:nvGraphicFramePr>
        <p:xfrm>
          <a:off x="5029200" y="3429000"/>
          <a:ext cx="1946275" cy="1117600"/>
        </p:xfrm>
        <a:graphic>
          <a:graphicData uri="http://schemas.openxmlformats.org/presentationml/2006/ole">
            <mc:AlternateContent xmlns:mc="http://schemas.openxmlformats.org/markup-compatibility/2006">
              <mc:Choice xmlns:v="urn:schemas-microsoft-com:vml" Requires="v">
                <p:oleObj spid="_x0000_s1125" name="Equation" r:id="rId10" imgW="685800" imgH="393480" progId="Equation.3">
                  <p:embed/>
                </p:oleObj>
              </mc:Choice>
              <mc:Fallback>
                <p:oleObj name="Equation" r:id="rId10" imgW="685800" imgH="393480" progId="Equation.3">
                  <p:embed/>
                  <p:pic>
                    <p:nvPicPr>
                      <p:cNvPr id="0" name=""/>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29200" y="3429000"/>
                        <a:ext cx="1946275" cy="1117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7355751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Statistics</a:t>
            </a:r>
            <a:endParaRPr lang="en-CA"/>
          </a:p>
        </p:txBody>
      </p:sp>
      <p:sp>
        <p:nvSpPr>
          <p:cNvPr id="3" name="Content Placeholder 2"/>
          <p:cNvSpPr>
            <a:spLocks noGrp="1"/>
          </p:cNvSpPr>
          <p:nvPr>
            <p:ph idx="1"/>
          </p:nvPr>
        </p:nvSpPr>
        <p:spPr>
          <a:xfrm>
            <a:off x="457200" y="1412776"/>
            <a:ext cx="8229600" cy="4759424"/>
          </a:xfrm>
        </p:spPr>
        <p:txBody>
          <a:bodyPr>
            <a:noAutofit/>
          </a:bodyPr>
          <a:lstStyle/>
          <a:p>
            <a:pPr marL="0" indent="0">
              <a:buNone/>
            </a:pPr>
            <a:r>
              <a:rPr lang="en-US" sz="2800" dirty="0" smtClean="0"/>
              <a:t>For the data set displayed in the following histogram, </a:t>
            </a:r>
            <a:r>
              <a:rPr lang="en-US" sz="2800" dirty="0" smtClean="0">
                <a:solidFill>
                  <a:srgbClr val="0070C0"/>
                </a:solidFill>
              </a:rPr>
              <a:t>which would be larger, the mean or the median?</a:t>
            </a:r>
            <a:r>
              <a:rPr lang="en-CA" sz="2800" dirty="0" smtClean="0">
                <a:solidFill>
                  <a:srgbClr val="0070C0"/>
                </a:solidFill>
              </a:rPr>
              <a:t/>
            </a:r>
            <a:br>
              <a:rPr lang="en-CA" sz="2800" dirty="0" smtClean="0">
                <a:solidFill>
                  <a:srgbClr val="0070C0"/>
                </a:solidFill>
              </a:rPr>
            </a:br>
            <a:r>
              <a:rPr lang="en-CA" sz="2800" dirty="0" smtClean="0"/>
              <a:t/>
            </a:r>
            <a:br>
              <a:rPr lang="en-CA" sz="2800" dirty="0" smtClean="0"/>
            </a:br>
            <a:r>
              <a:rPr lang="en-CA" sz="2800" dirty="0" smtClean="0"/>
              <a:t/>
            </a:r>
            <a:br>
              <a:rPr lang="en-CA" sz="2800" dirty="0" smtClean="0"/>
            </a:br>
            <a:r>
              <a:rPr lang="en-CA" sz="2800" dirty="0" smtClean="0"/>
              <a:t/>
            </a:r>
            <a:br>
              <a:rPr lang="en-CA" sz="2800" dirty="0" smtClean="0"/>
            </a:br>
            <a:r>
              <a:rPr lang="en-CA" sz="2800" dirty="0" smtClean="0"/>
              <a:t/>
            </a:r>
            <a:br>
              <a:rPr lang="en-CA" sz="2800" dirty="0" smtClean="0"/>
            </a:br>
            <a:r>
              <a:rPr lang="en-CA" sz="2800" dirty="0" smtClean="0"/>
              <a:t/>
            </a:r>
            <a:br>
              <a:rPr lang="en-CA" sz="2800" dirty="0" smtClean="0"/>
            </a:br>
            <a:endParaRPr lang="en-US" sz="2800" dirty="0" smtClean="0"/>
          </a:p>
          <a:p>
            <a:pPr marL="514350" indent="-514350">
              <a:buAutoNum type="alphaUcParenR"/>
            </a:pPr>
            <a:r>
              <a:rPr lang="en-US" sz="2800" dirty="0" smtClean="0"/>
              <a:t>mean</a:t>
            </a:r>
          </a:p>
          <a:p>
            <a:pPr marL="514350" indent="-514350">
              <a:buAutoNum type="alphaUcParenR"/>
            </a:pPr>
            <a:r>
              <a:rPr lang="en-US" sz="2800" dirty="0" smtClean="0"/>
              <a:t>median</a:t>
            </a:r>
          </a:p>
          <a:p>
            <a:pPr marL="514350" indent="-514350">
              <a:buAutoNum type="alphaUcParenR"/>
            </a:pPr>
            <a:r>
              <a:rPr lang="en-US" sz="2800" dirty="0" smtClean="0"/>
              <a:t>can’t tell from the given histogram</a:t>
            </a: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 action="ppaction://noaction"/>
              </a:rPr>
              <a:pPr/>
              <a:t>13</a:t>
            </a:fld>
            <a:endParaRPr lang="en-CA">
              <a:hlinkClick r:id="" action="ppaction://noaction"/>
            </a:endParaRPr>
          </a:p>
        </p:txBody>
      </p:sp>
      <p:sp>
        <p:nvSpPr>
          <p:cNvPr id="8" name="Rectangle 7"/>
          <p:cNvSpPr/>
          <p:nvPr/>
        </p:nvSpPr>
        <p:spPr>
          <a:xfrm>
            <a:off x="4251996" y="6381328"/>
            <a:ext cx="4434804" cy="369332"/>
          </a:xfrm>
          <a:prstGeom prst="rect">
            <a:avLst/>
          </a:prstGeom>
        </p:spPr>
        <p:txBody>
          <a:bodyPr wrap="none">
            <a:spAutoFit/>
          </a:bodyPr>
          <a:lstStyle/>
          <a:p>
            <a:pPr algn="r"/>
            <a:r>
              <a:rPr lang="en-CA" dirty="0" smtClean="0"/>
              <a:t>(Peck, mathquest.carroll.edu/resources.html)</a:t>
            </a:r>
            <a:endParaRPr lang="en-CA" dirty="0"/>
          </a:p>
        </p:txBody>
      </p:sp>
      <p:pic>
        <p:nvPicPr>
          <p:cNvPr id="77826" name="Picture 2" descr="ch3q13a"/>
          <p:cNvPicPr>
            <a:picLocks noChangeAspect="1" noChangeArrowheads="1"/>
          </p:cNvPicPr>
          <p:nvPr/>
        </p:nvPicPr>
        <p:blipFill>
          <a:blip r:embed="rId3" cstate="print"/>
          <a:srcRect/>
          <a:stretch>
            <a:fillRect/>
          </a:stretch>
        </p:blipFill>
        <p:spPr bwMode="auto">
          <a:xfrm>
            <a:off x="2915816" y="2774032"/>
            <a:ext cx="4114800" cy="2743200"/>
          </a:xfrm>
          <a:prstGeom prst="rect">
            <a:avLst/>
          </a:prstGeom>
          <a:noFill/>
          <a:ln w="9525">
            <a:noFill/>
            <a:miter lim="800000"/>
            <a:headEnd/>
            <a:tailEnd/>
          </a:ln>
        </p:spPr>
      </p:pic>
    </p:spTree>
    <p:extLst>
      <p:ext uri="{BB962C8B-B14F-4D97-AF65-F5344CB8AC3E}">
        <p14:creationId xmlns:p14="http://schemas.microsoft.com/office/powerpoint/2010/main" val="27107259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8" name="Text Box 2"/>
          <p:cNvSpPr txBox="1">
            <a:spLocks noChangeArrowheads="1"/>
          </p:cNvSpPr>
          <p:nvPr/>
        </p:nvSpPr>
        <p:spPr bwMode="auto">
          <a:xfrm>
            <a:off x="508952" y="762000"/>
            <a:ext cx="8458201" cy="16927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eaLnBrk="1" hangingPunct="1">
              <a:spcBef>
                <a:spcPct val="50000"/>
              </a:spcBef>
              <a:defRPr/>
            </a:pPr>
            <a:r>
              <a:rPr lang="en-US" sz="2600" dirty="0" smtClean="0">
                <a:solidFill>
                  <a:srgbClr val="000000"/>
                </a:solidFill>
                <a:latin typeface="+mn-lt"/>
              </a:rPr>
              <a:t>Consider a block of wood that has varying dimensions</a:t>
            </a:r>
            <a:r>
              <a:rPr lang="en-US" sz="2600" dirty="0">
                <a:solidFill>
                  <a:srgbClr val="000000"/>
                </a:solidFill>
                <a:latin typeface="+mn-lt"/>
              </a:rPr>
              <a:t>. </a:t>
            </a:r>
            <a:r>
              <a:rPr lang="en-US" sz="2600" dirty="0" smtClean="0">
                <a:solidFill>
                  <a:srgbClr val="000000"/>
                </a:solidFill>
                <a:latin typeface="+mn-lt"/>
              </a:rPr>
              <a:t>Does the pressure exerted on the table from the block depend on the blocks position? If so, </a:t>
            </a:r>
            <a:r>
              <a:rPr lang="en-US" sz="2600" dirty="0" smtClean="0">
                <a:solidFill>
                  <a:srgbClr val="0070C0"/>
                </a:solidFill>
                <a:latin typeface="+mn-lt"/>
              </a:rPr>
              <a:t>which way produces the greatest pressure? </a:t>
            </a:r>
            <a:r>
              <a:rPr lang="en-US" sz="2600" dirty="0" smtClean="0">
                <a:solidFill>
                  <a:srgbClr val="000000"/>
                </a:solidFill>
                <a:latin typeface="+mn-lt"/>
              </a:rPr>
              <a:t>If not, why not?  </a:t>
            </a:r>
          </a:p>
        </p:txBody>
      </p:sp>
      <p:sp>
        <p:nvSpPr>
          <p:cNvPr id="5131" name="Rectangle 5"/>
          <p:cNvSpPr>
            <a:spLocks noChangeArrowheads="1"/>
          </p:cNvSpPr>
          <p:nvPr/>
        </p:nvSpPr>
        <p:spPr bwMode="auto">
          <a:xfrm>
            <a:off x="3407522" y="3373303"/>
            <a:ext cx="1727200" cy="1295400"/>
          </a:xfrm>
          <a:prstGeom prst="rect">
            <a:avLst/>
          </a:prstGeom>
          <a:solidFill>
            <a:srgbClr val="E5CDB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E5CDB9"/>
            </a:extrusionClr>
          </a:sp3d>
        </p:spPr>
        <p:txBody>
          <a:bodyPr wrap="none" anchor="ctr">
            <a:flatTx/>
          </a:bodyPr>
          <a:lstStyle/>
          <a:p>
            <a:pPr eaLnBrk="1" hangingPunct="1">
              <a:defRPr/>
            </a:pPr>
            <a:endParaRPr lang="en-US">
              <a:solidFill>
                <a:srgbClr val="000000"/>
              </a:solidFill>
              <a:latin typeface="Times New Roman" charset="0"/>
              <a:cs typeface="+mn-cs"/>
            </a:endParaRPr>
          </a:p>
        </p:txBody>
      </p:sp>
      <p:sp>
        <p:nvSpPr>
          <p:cNvPr id="5132" name="Text Box 6"/>
          <p:cNvSpPr txBox="1">
            <a:spLocks noChangeArrowheads="1"/>
          </p:cNvSpPr>
          <p:nvPr/>
        </p:nvSpPr>
        <p:spPr bwMode="auto">
          <a:xfrm>
            <a:off x="685800" y="5034821"/>
            <a:ext cx="7907617" cy="1754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342900" indent="-342900"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marL="0" indent="0" eaLnBrk="1" hangingPunct="1">
              <a:spcBef>
                <a:spcPct val="50000"/>
              </a:spcBef>
              <a:defRPr/>
            </a:pPr>
            <a:r>
              <a:rPr lang="en-US" dirty="0" smtClean="0">
                <a:solidFill>
                  <a:srgbClr val="000000"/>
                </a:solidFill>
                <a:latin typeface="+mn-lt"/>
              </a:rPr>
              <a:t>D)  The block of wood has the same density, so it doesn’t matter which way it is positioned.</a:t>
            </a:r>
          </a:p>
          <a:p>
            <a:pPr marL="0" indent="0" eaLnBrk="1" hangingPunct="1">
              <a:spcBef>
                <a:spcPct val="50000"/>
              </a:spcBef>
              <a:defRPr/>
            </a:pPr>
            <a:r>
              <a:rPr lang="en-US" dirty="0" smtClean="0">
                <a:solidFill>
                  <a:srgbClr val="000000"/>
                </a:solidFill>
                <a:latin typeface="+mn-lt"/>
              </a:rPr>
              <a:t>E)  The block of wood has the same mass, </a:t>
            </a:r>
            <a:r>
              <a:rPr lang="en-US" dirty="0">
                <a:solidFill>
                  <a:srgbClr val="000000"/>
                </a:solidFill>
                <a:latin typeface="+mn-lt"/>
              </a:rPr>
              <a:t>so it doesn’t matter which way it is positioned.</a:t>
            </a:r>
            <a:r>
              <a:rPr lang="en-US" dirty="0" smtClean="0">
                <a:solidFill>
                  <a:srgbClr val="000000"/>
                </a:solidFill>
                <a:latin typeface="+mn-lt"/>
              </a:rPr>
              <a:t> </a:t>
            </a:r>
          </a:p>
        </p:txBody>
      </p:sp>
      <p:sp>
        <p:nvSpPr>
          <p:cNvPr id="116751" name="Rectangle 2"/>
          <p:cNvSpPr txBox="1">
            <a:spLocks noChangeArrowheads="1"/>
          </p:cNvSpPr>
          <p:nvPr/>
        </p:nvSpPr>
        <p:spPr bwMode="auto">
          <a:xfrm>
            <a:off x="228600" y="228600"/>
            <a:ext cx="8610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3200" smtClean="0">
                <a:solidFill>
                  <a:schemeClr val="tx2"/>
                </a:solidFill>
                <a:latin typeface="Arial" charset="0"/>
              </a:rPr>
              <a:t>Example Question</a:t>
            </a:r>
            <a:endParaRPr lang="en-US" sz="3200">
              <a:solidFill>
                <a:schemeClr val="tx2"/>
              </a:solidFill>
              <a:latin typeface="Arial" charset="0"/>
            </a:endParaRPr>
          </a:p>
        </p:txBody>
      </p:sp>
      <p:sp>
        <p:nvSpPr>
          <p:cNvPr id="17" name="Rectangle 5"/>
          <p:cNvSpPr>
            <a:spLocks noChangeArrowheads="1"/>
          </p:cNvSpPr>
          <p:nvPr/>
        </p:nvSpPr>
        <p:spPr bwMode="auto">
          <a:xfrm rot="5400000">
            <a:off x="934549" y="3221703"/>
            <a:ext cx="1727200" cy="1295400"/>
          </a:xfrm>
          <a:prstGeom prst="rect">
            <a:avLst/>
          </a:prstGeom>
          <a:solidFill>
            <a:srgbClr val="E5CDB9"/>
          </a:solidFill>
          <a:ln w="9525">
            <a:miter lim="800000"/>
            <a:headEnd/>
            <a:tailEnd/>
          </a:ln>
          <a:scene3d>
            <a:camera prst="legacyObliqueTopRight"/>
            <a:lightRig rig="legacyFlat3" dir="b"/>
          </a:scene3d>
          <a:sp3d extrusionH="430200" prstMaterial="legacyMatte">
            <a:bevelT w="13500" h="13500" prst="angle"/>
            <a:bevelB w="13500" h="13500" prst="angle"/>
            <a:extrusionClr>
              <a:srgbClr val="E5CDB9"/>
            </a:extrusionClr>
          </a:sp3d>
        </p:spPr>
        <p:txBody>
          <a:bodyPr wrap="none" anchor="ctr">
            <a:flatTx/>
          </a:bodyPr>
          <a:lstStyle/>
          <a:p>
            <a:pPr eaLnBrk="1" hangingPunct="1">
              <a:defRPr/>
            </a:pPr>
            <a:endParaRPr lang="en-US">
              <a:solidFill>
                <a:srgbClr val="000000"/>
              </a:solidFill>
              <a:latin typeface="Times New Roman" charset="0"/>
              <a:cs typeface="+mn-cs"/>
            </a:endParaRPr>
          </a:p>
        </p:txBody>
      </p:sp>
      <p:sp>
        <p:nvSpPr>
          <p:cNvPr id="18" name="Rectangle 5"/>
          <p:cNvSpPr>
            <a:spLocks noChangeArrowheads="1"/>
          </p:cNvSpPr>
          <p:nvPr/>
        </p:nvSpPr>
        <p:spPr bwMode="auto">
          <a:xfrm>
            <a:off x="6305627" y="2610726"/>
            <a:ext cx="1727200" cy="2159000"/>
          </a:xfrm>
          <a:prstGeom prst="rect">
            <a:avLst/>
          </a:prstGeom>
          <a:solidFill>
            <a:srgbClr val="E5CDB9"/>
          </a:solidFill>
          <a:ln w="9525">
            <a:miter lim="800000"/>
            <a:headEnd/>
            <a:tailEnd/>
          </a:ln>
          <a:scene3d>
            <a:camera prst="isometricOffAxis2Top"/>
            <a:lightRig rig="legacyFlat3" dir="b"/>
          </a:scene3d>
          <a:sp3d extrusionH="430200" prstMaterial="legacyMatte">
            <a:bevelT w="13500" h="13500" prst="angle"/>
            <a:bevelB w="13500" h="13500" prst="angle"/>
            <a:extrusionClr>
              <a:srgbClr val="E5CDB9"/>
            </a:extrusionClr>
          </a:sp3d>
        </p:spPr>
        <p:txBody>
          <a:bodyPr wrap="none" anchor="ctr">
            <a:flatTx/>
          </a:bodyPr>
          <a:lstStyle/>
          <a:p>
            <a:pPr eaLnBrk="1" hangingPunct="1">
              <a:defRPr/>
            </a:pPr>
            <a:endParaRPr lang="en-US">
              <a:solidFill>
                <a:srgbClr val="000000"/>
              </a:solidFill>
              <a:latin typeface="Times New Roman" charset="0"/>
              <a:cs typeface="+mn-cs"/>
            </a:endParaRPr>
          </a:p>
        </p:txBody>
      </p:sp>
      <p:sp>
        <p:nvSpPr>
          <p:cNvPr id="2" name="TextBox 1"/>
          <p:cNvSpPr txBox="1"/>
          <p:nvPr/>
        </p:nvSpPr>
        <p:spPr>
          <a:xfrm>
            <a:off x="627015" y="4225858"/>
            <a:ext cx="562708" cy="523220"/>
          </a:xfrm>
          <a:prstGeom prst="rect">
            <a:avLst/>
          </a:prstGeom>
          <a:noFill/>
        </p:spPr>
        <p:txBody>
          <a:bodyPr wrap="square" rtlCol="0">
            <a:spAutoFit/>
          </a:bodyPr>
          <a:lstStyle/>
          <a:p>
            <a:r>
              <a:rPr lang="en-US" sz="2800" dirty="0" smtClean="0"/>
              <a:t>A)</a:t>
            </a:r>
            <a:endParaRPr lang="en-US" sz="2800" dirty="0"/>
          </a:p>
        </p:txBody>
      </p:sp>
      <p:sp>
        <p:nvSpPr>
          <p:cNvPr id="20" name="TextBox 19"/>
          <p:cNvSpPr txBox="1"/>
          <p:nvPr/>
        </p:nvSpPr>
        <p:spPr>
          <a:xfrm>
            <a:off x="2900747" y="4197023"/>
            <a:ext cx="562708" cy="523220"/>
          </a:xfrm>
          <a:prstGeom prst="rect">
            <a:avLst/>
          </a:prstGeom>
          <a:noFill/>
        </p:spPr>
        <p:txBody>
          <a:bodyPr wrap="square" rtlCol="0">
            <a:spAutoFit/>
          </a:bodyPr>
          <a:lstStyle/>
          <a:p>
            <a:r>
              <a:rPr lang="en-US" sz="2800" dirty="0"/>
              <a:t>B</a:t>
            </a:r>
            <a:r>
              <a:rPr lang="en-US" sz="2800" dirty="0" smtClean="0"/>
              <a:t>)</a:t>
            </a:r>
            <a:endParaRPr lang="en-US" sz="2800" dirty="0"/>
          </a:p>
        </p:txBody>
      </p:sp>
      <p:sp>
        <p:nvSpPr>
          <p:cNvPr id="21" name="TextBox 20"/>
          <p:cNvSpPr txBox="1"/>
          <p:nvPr/>
        </p:nvSpPr>
        <p:spPr>
          <a:xfrm>
            <a:off x="5742919" y="4197023"/>
            <a:ext cx="562708" cy="523220"/>
          </a:xfrm>
          <a:prstGeom prst="rect">
            <a:avLst/>
          </a:prstGeom>
          <a:noFill/>
        </p:spPr>
        <p:txBody>
          <a:bodyPr wrap="square" rtlCol="0">
            <a:spAutoFit/>
          </a:bodyPr>
          <a:lstStyle/>
          <a:p>
            <a:r>
              <a:rPr lang="en-US" sz="2800" dirty="0" smtClean="0"/>
              <a:t>C)</a:t>
            </a:r>
            <a:endParaRPr lang="en-US" sz="2800" dirty="0"/>
          </a:p>
        </p:txBody>
      </p:sp>
    </p:spTree>
    <p:extLst>
      <p:ext uri="{BB962C8B-B14F-4D97-AF65-F5344CB8AC3E}">
        <p14:creationId xmlns:p14="http://schemas.microsoft.com/office/powerpoint/2010/main" val="3097908986"/>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3000" dirty="0" smtClean="0"/>
              <a:t>What causes the seasons?</a:t>
            </a:r>
          </a:p>
          <a:p>
            <a:endParaRPr lang="en-US" sz="3000" dirty="0"/>
          </a:p>
          <a:p>
            <a:pPr marL="624078" indent="-514350">
              <a:buFont typeface="+mj-lt"/>
              <a:buAutoNum type="alphaUcPeriod"/>
            </a:pPr>
            <a:r>
              <a:rPr lang="en-US" sz="3000" dirty="0"/>
              <a:t>The change in the earth's distance from the sun during the year</a:t>
            </a:r>
          </a:p>
          <a:p>
            <a:pPr marL="624078" indent="-514350">
              <a:buFont typeface="+mj-lt"/>
              <a:buAutoNum type="alphaUcPeriod"/>
            </a:pPr>
            <a:r>
              <a:rPr lang="en-US" sz="3000" dirty="0" smtClean="0"/>
              <a:t>The </a:t>
            </a:r>
            <a:r>
              <a:rPr lang="en-US" sz="3000" dirty="0"/>
              <a:t>tilt of the earths axis</a:t>
            </a:r>
          </a:p>
          <a:p>
            <a:pPr marL="624078" indent="-514350">
              <a:buFont typeface="+mj-lt"/>
              <a:buAutoNum type="alphaUcPeriod"/>
            </a:pPr>
            <a:r>
              <a:rPr lang="en-US" sz="3000" dirty="0"/>
              <a:t>Changes in the sun's brightness</a:t>
            </a:r>
          </a:p>
          <a:p>
            <a:pPr marL="624078" indent="-514350">
              <a:buFont typeface="+mj-lt"/>
              <a:buAutoNum type="alphaUcPeriod"/>
            </a:pPr>
            <a:r>
              <a:rPr lang="en-US" sz="3000" dirty="0"/>
              <a:t>Change in clouds</a:t>
            </a:r>
          </a:p>
          <a:p>
            <a:pPr marL="624078" indent="-514350">
              <a:buFont typeface="+mj-lt"/>
              <a:buAutoNum type="alphaUcPeriod"/>
            </a:pPr>
            <a:r>
              <a:rPr lang="en-US" sz="3000" dirty="0"/>
              <a:t>None of the above</a:t>
            </a:r>
          </a:p>
          <a:p>
            <a:pPr marL="624078" indent="-514350">
              <a:buFont typeface="+mj-lt"/>
              <a:buAutoNum type="alphaUcPeriod"/>
            </a:pPr>
            <a:endParaRPr lang="en-US" sz="3000" dirty="0"/>
          </a:p>
        </p:txBody>
      </p:sp>
      <p:sp>
        <p:nvSpPr>
          <p:cNvPr id="3" name="Title 2"/>
          <p:cNvSpPr>
            <a:spLocks noGrp="1"/>
          </p:cNvSpPr>
          <p:nvPr>
            <p:ph type="title"/>
          </p:nvPr>
        </p:nvSpPr>
        <p:spPr/>
        <p:txBody>
          <a:bodyPr/>
          <a:lstStyle/>
          <a:p>
            <a:r>
              <a:rPr lang="en-US" smtClean="0"/>
              <a:t>Example question on Seasons</a:t>
            </a:r>
            <a:endParaRPr lang="en-US" dirty="0"/>
          </a:p>
        </p:txBody>
      </p:sp>
    </p:spTree>
    <p:extLst>
      <p:ext uri="{BB962C8B-B14F-4D97-AF65-F5344CB8AC3E}">
        <p14:creationId xmlns:p14="http://schemas.microsoft.com/office/powerpoint/2010/main" val="6787582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sz="3000" dirty="0"/>
              <a:t>What would happen to the seasons if the earth's orbit around the sun was made a perfect </a:t>
            </a:r>
            <a:r>
              <a:rPr lang="en-US" sz="3000" dirty="0" smtClean="0"/>
              <a:t>circle</a:t>
            </a:r>
          </a:p>
          <a:p>
            <a:endParaRPr lang="en-US" sz="3000" dirty="0"/>
          </a:p>
          <a:p>
            <a:pPr marL="624078" indent="-514350">
              <a:buFont typeface="+mj-lt"/>
              <a:buAutoNum type="alphaUcPeriod"/>
            </a:pPr>
            <a:r>
              <a:rPr lang="en-US" sz="3000" dirty="0"/>
              <a:t>There would be no </a:t>
            </a:r>
            <a:r>
              <a:rPr lang="en-US" sz="3000" dirty="0" smtClean="0"/>
              <a:t>seasons</a:t>
            </a:r>
          </a:p>
          <a:p>
            <a:pPr marL="624078" indent="-514350">
              <a:buFont typeface="+mj-lt"/>
              <a:buAutoNum type="alphaUcPeriod"/>
            </a:pPr>
            <a:r>
              <a:rPr lang="en-US" sz="3000" dirty="0" smtClean="0"/>
              <a:t>The </a:t>
            </a:r>
            <a:r>
              <a:rPr lang="en-US" sz="3000" dirty="0"/>
              <a:t>seasons would remain pretty much as they are </a:t>
            </a:r>
            <a:r>
              <a:rPr lang="en-US" sz="3000" dirty="0" smtClean="0"/>
              <a:t>today</a:t>
            </a:r>
          </a:p>
          <a:p>
            <a:pPr marL="624078" indent="-514350">
              <a:buFont typeface="+mj-lt"/>
              <a:buAutoNum type="alphaUcPeriod"/>
            </a:pPr>
            <a:r>
              <a:rPr lang="en-US" sz="3000" dirty="0"/>
              <a:t>Winter to spring would differ much less than now</a:t>
            </a:r>
          </a:p>
          <a:p>
            <a:pPr marL="624078" indent="-514350">
              <a:buFont typeface="+mj-lt"/>
              <a:buAutoNum type="alphaUcPeriod"/>
            </a:pPr>
            <a:r>
              <a:rPr lang="en-US" sz="3000" dirty="0"/>
              <a:t>Winter to spring would differ much more than now</a:t>
            </a:r>
          </a:p>
          <a:p>
            <a:pPr marL="624078" indent="-514350">
              <a:buFont typeface="+mj-lt"/>
              <a:buAutoNum type="alphaUcPeriod"/>
            </a:pPr>
            <a:endParaRPr lang="en-US" sz="3000" dirty="0"/>
          </a:p>
          <a:p>
            <a:endParaRPr lang="en-US" sz="3000" dirty="0"/>
          </a:p>
        </p:txBody>
      </p:sp>
      <p:sp>
        <p:nvSpPr>
          <p:cNvPr id="3" name="Title 2"/>
          <p:cNvSpPr>
            <a:spLocks noGrp="1"/>
          </p:cNvSpPr>
          <p:nvPr>
            <p:ph type="title"/>
          </p:nvPr>
        </p:nvSpPr>
        <p:spPr/>
        <p:txBody>
          <a:bodyPr/>
          <a:lstStyle/>
          <a:p>
            <a:r>
              <a:rPr lang="en-US" smtClean="0"/>
              <a:t>Better </a:t>
            </a:r>
            <a:r>
              <a:rPr lang="en-US"/>
              <a:t>Example question on Seasons</a:t>
            </a:r>
            <a:endParaRPr lang="en-US" dirty="0"/>
          </a:p>
        </p:txBody>
      </p:sp>
    </p:spTree>
    <p:extLst>
      <p:ext uri="{BB962C8B-B14F-4D97-AF65-F5344CB8AC3E}">
        <p14:creationId xmlns:p14="http://schemas.microsoft.com/office/powerpoint/2010/main" val="24634504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70457"/>
            <a:ext cx="8229600" cy="5736836"/>
          </a:xfrm>
        </p:spPr>
        <p:txBody>
          <a:bodyPr>
            <a:normAutofit/>
          </a:bodyPr>
          <a:lstStyle/>
          <a:p>
            <a:pPr marL="109728" indent="0">
              <a:buNone/>
            </a:pPr>
            <a:endParaRPr lang="en-US" sz="2600" dirty="0" smtClean="0"/>
          </a:p>
          <a:p>
            <a:pPr marL="109728" indent="0">
              <a:buNone/>
            </a:pPr>
            <a:r>
              <a:rPr lang="en-US" sz="2600" dirty="0" smtClean="0"/>
              <a:t>A small acorn over time can grow into a huge oak tree. The wood in such tree can weigh many tons, even after it has been cut into logs and dried.</a:t>
            </a:r>
          </a:p>
          <a:p>
            <a:pPr marL="109728" indent="0">
              <a:buNone/>
            </a:pPr>
            <a:endParaRPr lang="en-US" sz="2600" dirty="0" smtClean="0"/>
          </a:p>
          <a:p>
            <a:pPr marL="109728" indent="0">
              <a:buNone/>
            </a:pPr>
            <a:r>
              <a:rPr lang="en-US" sz="2600" b="1" dirty="0" smtClean="0"/>
              <a:t>Where does most of this mass come from as the tree grows?</a:t>
            </a:r>
          </a:p>
          <a:p>
            <a:pPr marL="109728" indent="0">
              <a:buNone/>
            </a:pPr>
            <a:endParaRPr lang="en-US" sz="2600" b="1" dirty="0"/>
          </a:p>
          <a:p>
            <a:pPr marL="624078" indent="-514350">
              <a:buSzPct val="80000"/>
              <a:buFont typeface="+mj-lt"/>
              <a:buAutoNum type="alphaUcPeriod"/>
            </a:pPr>
            <a:r>
              <a:rPr lang="en-US" sz="2600" dirty="0" smtClean="0"/>
              <a:t>Minerals in the soil</a:t>
            </a:r>
          </a:p>
          <a:p>
            <a:pPr marL="624078" indent="-514350">
              <a:buSzPct val="80000"/>
              <a:buFont typeface="+mj-lt"/>
              <a:buAutoNum type="alphaUcPeriod"/>
            </a:pPr>
            <a:r>
              <a:rPr lang="en-US" sz="2600" dirty="0" smtClean="0"/>
              <a:t>Organic matter in the soil</a:t>
            </a:r>
          </a:p>
          <a:p>
            <a:pPr marL="624078" indent="-514350">
              <a:buSzPct val="80000"/>
              <a:buFont typeface="+mj-lt"/>
              <a:buAutoNum type="alphaUcPeriod"/>
            </a:pPr>
            <a:r>
              <a:rPr lang="en-US" sz="2600" dirty="0" smtClean="0"/>
              <a:t>Gases in the air</a:t>
            </a:r>
          </a:p>
          <a:p>
            <a:pPr marL="624078" indent="-514350">
              <a:buSzPct val="80000"/>
              <a:buFont typeface="+mj-lt"/>
              <a:buAutoNum type="alphaUcPeriod"/>
            </a:pPr>
            <a:r>
              <a:rPr lang="en-US" sz="2600" dirty="0" smtClean="0"/>
              <a:t>Sunlight</a:t>
            </a:r>
            <a:endParaRPr lang="en-US" sz="2600" dirty="0"/>
          </a:p>
        </p:txBody>
      </p:sp>
      <p:sp>
        <p:nvSpPr>
          <p:cNvPr id="3" name="Rectangle 2"/>
          <p:cNvSpPr txBox="1">
            <a:spLocks noChangeArrowheads="1"/>
          </p:cNvSpPr>
          <p:nvPr/>
        </p:nvSpPr>
        <p:spPr bwMode="auto">
          <a:xfrm>
            <a:off x="228600" y="228600"/>
            <a:ext cx="8610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3200" smtClean="0">
                <a:solidFill>
                  <a:schemeClr val="tx2"/>
                </a:solidFill>
                <a:latin typeface="Arial" charset="0"/>
              </a:rPr>
              <a:t>Example Question</a:t>
            </a:r>
            <a:endParaRPr lang="en-US" sz="3200">
              <a:solidFill>
                <a:schemeClr val="tx2"/>
              </a:solidFill>
              <a:latin typeface="Arial" charset="0"/>
            </a:endParaRPr>
          </a:p>
        </p:txBody>
      </p:sp>
    </p:spTree>
    <p:extLst>
      <p:ext uri="{BB962C8B-B14F-4D97-AF65-F5344CB8AC3E}">
        <p14:creationId xmlns:p14="http://schemas.microsoft.com/office/powerpoint/2010/main" val="1094678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204864"/>
            <a:ext cx="8229600" cy="3528393"/>
          </a:xfrm>
        </p:spPr>
        <p:txBody>
          <a:bodyPr>
            <a:normAutofit lnSpcReduction="10000"/>
          </a:bodyPr>
          <a:lstStyle/>
          <a:p>
            <a:pPr marL="109728" indent="0">
              <a:buNone/>
            </a:pPr>
            <a:r>
              <a:rPr lang="en-US" sz="2800" dirty="0" smtClean="0"/>
              <a:t>How do plants use the </a:t>
            </a:r>
            <a:r>
              <a:rPr lang="en-US" sz="2800" b="1" dirty="0" smtClean="0"/>
              <a:t>oxygen gas </a:t>
            </a:r>
            <a:r>
              <a:rPr lang="en-US" sz="2800" dirty="0" smtClean="0"/>
              <a:t>that they release as a waste product of </a:t>
            </a:r>
            <a:r>
              <a:rPr lang="en-US" sz="2800" b="1" dirty="0" smtClean="0"/>
              <a:t>photosynthesis</a:t>
            </a:r>
            <a:r>
              <a:rPr lang="en-US" sz="2800" dirty="0" smtClean="0"/>
              <a:t>?</a:t>
            </a:r>
          </a:p>
          <a:p>
            <a:pPr marL="109728" indent="0">
              <a:buNone/>
            </a:pPr>
            <a:endParaRPr lang="en-US" sz="3400" dirty="0"/>
          </a:p>
          <a:p>
            <a:pPr marL="624078" indent="-514350">
              <a:buFont typeface="+mj-lt"/>
              <a:buAutoNum type="alphaUcPeriod"/>
            </a:pPr>
            <a:r>
              <a:rPr lang="en-US" sz="2000" dirty="0" smtClean="0"/>
              <a:t>Oxygen gas is used to build more </a:t>
            </a:r>
            <a:r>
              <a:rPr lang="en-US" sz="2000" b="1" dirty="0" smtClean="0"/>
              <a:t>sugar</a:t>
            </a:r>
            <a:r>
              <a:rPr lang="en-US" sz="2000" dirty="0" smtClean="0"/>
              <a:t> in </a:t>
            </a:r>
            <a:r>
              <a:rPr lang="en-US" sz="2000" b="1" dirty="0" smtClean="0"/>
              <a:t>chloroplasts</a:t>
            </a:r>
          </a:p>
          <a:p>
            <a:pPr marL="624078" indent="-514350">
              <a:buFont typeface="+mj-lt"/>
              <a:buAutoNum type="alphaUcPeriod"/>
            </a:pPr>
            <a:r>
              <a:rPr lang="en-US" sz="2000" dirty="0" smtClean="0"/>
              <a:t>Oxygen is a direct source of </a:t>
            </a:r>
            <a:r>
              <a:rPr lang="en-US" sz="2000" b="1" dirty="0" smtClean="0"/>
              <a:t>energy</a:t>
            </a:r>
            <a:r>
              <a:rPr lang="en-US" sz="2000" dirty="0" smtClean="0"/>
              <a:t> for plants</a:t>
            </a:r>
          </a:p>
          <a:p>
            <a:pPr marL="624078" indent="-514350">
              <a:buFont typeface="+mj-lt"/>
              <a:buAutoNum type="alphaUcPeriod"/>
            </a:pPr>
            <a:r>
              <a:rPr lang="en-US" sz="2000" dirty="0" smtClean="0"/>
              <a:t>Oxygen is primarily released for animals to use in </a:t>
            </a:r>
            <a:r>
              <a:rPr lang="en-US" sz="2000" b="1" dirty="0" smtClean="0"/>
              <a:t>cellular respiration</a:t>
            </a:r>
          </a:p>
          <a:p>
            <a:pPr marL="624078" indent="-514350">
              <a:buFont typeface="+mj-lt"/>
              <a:buAutoNum type="alphaUcPeriod"/>
            </a:pPr>
            <a:r>
              <a:rPr lang="en-US" sz="2000" dirty="0" smtClean="0"/>
              <a:t>Oxygen is required for </a:t>
            </a:r>
            <a:r>
              <a:rPr lang="en-US" sz="2000" b="1" dirty="0" smtClean="0"/>
              <a:t>ATP</a:t>
            </a:r>
            <a:r>
              <a:rPr lang="en-US" sz="2000" dirty="0" smtClean="0"/>
              <a:t> production in the </a:t>
            </a:r>
            <a:r>
              <a:rPr lang="en-US" sz="2000" b="1" dirty="0" smtClean="0"/>
              <a:t>mitochondria </a:t>
            </a:r>
            <a:r>
              <a:rPr lang="en-US" sz="2000" dirty="0" smtClean="0"/>
              <a:t>of plants</a:t>
            </a:r>
          </a:p>
          <a:p>
            <a:pPr marL="624078" indent="-514350">
              <a:buFont typeface="+mj-lt"/>
              <a:buAutoNum type="alphaUcPeriod"/>
            </a:pPr>
            <a:r>
              <a:rPr lang="en-US" sz="2000" dirty="0" smtClean="0"/>
              <a:t>Oxygen </a:t>
            </a:r>
            <a:r>
              <a:rPr lang="en-US" sz="2000" b="1" dirty="0" smtClean="0"/>
              <a:t>isn’t used </a:t>
            </a:r>
            <a:r>
              <a:rPr lang="en-US" sz="2000" dirty="0" smtClean="0"/>
              <a:t>for anything by plants</a:t>
            </a:r>
            <a:endParaRPr lang="en-US" sz="2000" dirty="0"/>
          </a:p>
        </p:txBody>
      </p:sp>
      <p:sp>
        <p:nvSpPr>
          <p:cNvPr id="3" name="Rectangle 2"/>
          <p:cNvSpPr txBox="1">
            <a:spLocks noChangeArrowheads="1"/>
          </p:cNvSpPr>
          <p:nvPr/>
        </p:nvSpPr>
        <p:spPr bwMode="auto">
          <a:xfrm>
            <a:off x="228600" y="228600"/>
            <a:ext cx="86106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charset="0"/>
                <a:ea typeface="ＭＳ Ｐゴシック" charset="0"/>
                <a:cs typeface="ＭＳ Ｐゴシック" charset="0"/>
              </a:defRPr>
            </a:lvl1pPr>
            <a:lvl2pPr marL="742950" indent="-285750">
              <a:defRPr sz="2400">
                <a:solidFill>
                  <a:schemeClr val="tx1"/>
                </a:solidFill>
                <a:latin typeface="Times" charset="0"/>
                <a:ea typeface="ＭＳ Ｐゴシック" charset="0"/>
              </a:defRPr>
            </a:lvl2pPr>
            <a:lvl3pPr marL="1143000" indent="-228600">
              <a:defRPr sz="2400">
                <a:solidFill>
                  <a:schemeClr val="tx1"/>
                </a:solidFill>
                <a:latin typeface="Times" charset="0"/>
                <a:ea typeface="ＭＳ Ｐゴシック" charset="0"/>
              </a:defRPr>
            </a:lvl3pPr>
            <a:lvl4pPr marL="1600200" indent="-228600">
              <a:defRPr sz="2400">
                <a:solidFill>
                  <a:schemeClr val="tx1"/>
                </a:solidFill>
                <a:latin typeface="Times" charset="0"/>
                <a:ea typeface="ＭＳ Ｐゴシック" charset="0"/>
              </a:defRPr>
            </a:lvl4pPr>
            <a:lvl5pPr marL="2057400" indent="-228600">
              <a:defRPr sz="2400">
                <a:solidFill>
                  <a:schemeClr val="tx1"/>
                </a:solidFill>
                <a:latin typeface="Times" charset="0"/>
                <a:ea typeface="ＭＳ Ｐゴシック" charset="0"/>
              </a:defRPr>
            </a:lvl5pPr>
            <a:lvl6pPr marL="2514600" indent="-228600" eaLnBrk="0" fontAlgn="base" hangingPunct="0">
              <a:spcBef>
                <a:spcPct val="0"/>
              </a:spcBef>
              <a:spcAft>
                <a:spcPct val="0"/>
              </a:spcAft>
              <a:defRPr sz="2400">
                <a:solidFill>
                  <a:schemeClr val="tx1"/>
                </a:solidFill>
                <a:latin typeface="Times" charset="0"/>
                <a:ea typeface="ＭＳ Ｐゴシック" charset="0"/>
              </a:defRPr>
            </a:lvl6pPr>
            <a:lvl7pPr marL="2971800" indent="-228600" eaLnBrk="0" fontAlgn="base" hangingPunct="0">
              <a:spcBef>
                <a:spcPct val="0"/>
              </a:spcBef>
              <a:spcAft>
                <a:spcPct val="0"/>
              </a:spcAft>
              <a:defRPr sz="2400">
                <a:solidFill>
                  <a:schemeClr val="tx1"/>
                </a:solidFill>
                <a:latin typeface="Times" charset="0"/>
                <a:ea typeface="ＭＳ Ｐゴシック" charset="0"/>
              </a:defRPr>
            </a:lvl7pPr>
            <a:lvl8pPr marL="3429000" indent="-228600" eaLnBrk="0" fontAlgn="base" hangingPunct="0">
              <a:spcBef>
                <a:spcPct val="0"/>
              </a:spcBef>
              <a:spcAft>
                <a:spcPct val="0"/>
              </a:spcAft>
              <a:defRPr sz="2400">
                <a:solidFill>
                  <a:schemeClr val="tx1"/>
                </a:solidFill>
                <a:latin typeface="Times" charset="0"/>
                <a:ea typeface="ＭＳ Ｐゴシック" charset="0"/>
              </a:defRPr>
            </a:lvl8pPr>
            <a:lvl9pPr marL="3886200" indent="-228600" eaLnBrk="0" fontAlgn="base" hangingPunct="0">
              <a:spcBef>
                <a:spcPct val="0"/>
              </a:spcBef>
              <a:spcAft>
                <a:spcPct val="0"/>
              </a:spcAft>
              <a:defRPr sz="2400">
                <a:solidFill>
                  <a:schemeClr val="tx1"/>
                </a:solidFill>
                <a:latin typeface="Times" charset="0"/>
                <a:ea typeface="ＭＳ Ｐゴシック" charset="0"/>
              </a:defRPr>
            </a:lvl9pPr>
          </a:lstStyle>
          <a:p>
            <a:pPr algn="ctr" eaLnBrk="1" hangingPunct="1"/>
            <a:r>
              <a:rPr lang="en-US" sz="3200" smtClean="0">
                <a:solidFill>
                  <a:schemeClr val="tx2"/>
                </a:solidFill>
                <a:latin typeface="Arial" charset="0"/>
              </a:rPr>
              <a:t>Example Question</a:t>
            </a:r>
            <a:endParaRPr lang="en-US" sz="3200">
              <a:solidFill>
                <a:schemeClr val="tx2"/>
              </a:solidFill>
              <a:latin typeface="Arial" charset="0"/>
            </a:endParaRPr>
          </a:p>
        </p:txBody>
      </p:sp>
    </p:spTree>
    <p:extLst>
      <p:ext uri="{BB962C8B-B14F-4D97-AF65-F5344CB8AC3E}">
        <p14:creationId xmlns:p14="http://schemas.microsoft.com/office/powerpoint/2010/main" val="29035251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a:t>
            </a:r>
            <a:r>
              <a:rPr lang="en-CA" dirty="0" smtClean="0"/>
              <a:t>question</a:t>
            </a:r>
            <a:endParaRPr lang="en-CA" dirty="0"/>
          </a:p>
        </p:txBody>
      </p:sp>
      <p:sp>
        <p:nvSpPr>
          <p:cNvPr id="3" name="Content Placeholder 2"/>
          <p:cNvSpPr>
            <a:spLocks noGrp="1"/>
          </p:cNvSpPr>
          <p:nvPr>
            <p:ph idx="1"/>
          </p:nvPr>
        </p:nvSpPr>
        <p:spPr>
          <a:xfrm>
            <a:off x="457200" y="1143000"/>
            <a:ext cx="8229600" cy="5029200"/>
          </a:xfrm>
        </p:spPr>
        <p:txBody>
          <a:bodyPr>
            <a:normAutofit/>
          </a:bodyPr>
          <a:lstStyle/>
          <a:p>
            <a:pPr marL="0" indent="0" fontAlgn="base">
              <a:spcBef>
                <a:spcPct val="0"/>
              </a:spcBef>
              <a:spcAft>
                <a:spcPct val="0"/>
              </a:spcAft>
              <a:buNone/>
            </a:pPr>
            <a:r>
              <a:rPr lang="en-US" sz="2800" dirty="0" smtClean="0">
                <a:solidFill>
                  <a:prstClr val="black"/>
                </a:solidFill>
                <a:latin typeface="Calibri" charset="0"/>
                <a:ea typeface="ＭＳ Ｐゴシック" charset="0"/>
                <a:cs typeface="ＭＳ Ｐゴシック" charset="0"/>
              </a:rPr>
              <a:t>Suppose you pass white light through a prism and all of the colours of the spectrum are projected on a screen. If you then put a red filter over your eye and look at the spectrum, what colours do you see?</a:t>
            </a:r>
          </a:p>
          <a:p>
            <a:pPr marL="0" indent="0" fontAlgn="base">
              <a:spcBef>
                <a:spcPct val="0"/>
              </a:spcBef>
              <a:spcAft>
                <a:spcPct val="0"/>
              </a:spcAft>
              <a:buNone/>
            </a:pPr>
            <a:endParaRPr lang="en-US" sz="2800" dirty="0" smtClean="0">
              <a:solidFill>
                <a:prstClr val="black"/>
              </a:solidFill>
              <a:latin typeface="Calibri" charset="0"/>
              <a:ea typeface="ＭＳ Ｐゴシック" charset="0"/>
              <a:cs typeface="ＭＳ Ｐゴシック" charset="0"/>
            </a:endParaRPr>
          </a:p>
          <a:p>
            <a:pPr marL="514350" indent="-514350" fontAlgn="base">
              <a:spcBef>
                <a:spcPct val="0"/>
              </a:spcBef>
              <a:spcAft>
                <a:spcPct val="0"/>
              </a:spcAft>
              <a:buAutoNum type="alphaUcParenR"/>
            </a:pPr>
            <a:r>
              <a:rPr lang="en-US" sz="2800" dirty="0" smtClean="0">
                <a:solidFill>
                  <a:prstClr val="black"/>
                </a:solidFill>
                <a:latin typeface="Calibri" charset="0"/>
                <a:ea typeface="ＭＳ Ｐゴシック" charset="0"/>
                <a:cs typeface="ＭＳ Ｐゴシック" charset="0"/>
              </a:rPr>
              <a:t>you see mostly red light; the blue and green disappears</a:t>
            </a:r>
          </a:p>
          <a:p>
            <a:pPr marL="514350" indent="-514350" fontAlgn="base">
              <a:spcBef>
                <a:spcPct val="0"/>
              </a:spcBef>
              <a:spcAft>
                <a:spcPct val="0"/>
              </a:spcAft>
              <a:buAutoNum type="alphaUcParenR"/>
            </a:pPr>
            <a:r>
              <a:rPr lang="en-US" sz="2800" dirty="0" smtClean="0">
                <a:solidFill>
                  <a:prstClr val="black"/>
                </a:solidFill>
                <a:latin typeface="Calibri" charset="0"/>
                <a:ea typeface="ＭＳ Ｐゴシック" charset="0"/>
                <a:cs typeface="ＭＳ Ｐゴシック" charset="0"/>
              </a:rPr>
              <a:t>you see mostly blue light; the other colours disappear</a:t>
            </a:r>
          </a:p>
          <a:p>
            <a:pPr marL="514350" indent="-514350" fontAlgn="base">
              <a:spcBef>
                <a:spcPct val="0"/>
              </a:spcBef>
              <a:spcAft>
                <a:spcPct val="0"/>
              </a:spcAft>
              <a:buAutoNum type="alphaUcParenR"/>
            </a:pPr>
            <a:r>
              <a:rPr lang="en-US" sz="2800" dirty="0" smtClean="0">
                <a:solidFill>
                  <a:prstClr val="black"/>
                </a:solidFill>
                <a:latin typeface="Calibri" charset="0"/>
                <a:ea typeface="ＭＳ Ｐゴシック" charset="0"/>
                <a:cs typeface="ＭＳ Ｐゴシック" charset="0"/>
              </a:rPr>
              <a:t>all of the colours turn red</a:t>
            </a:r>
          </a:p>
        </p:txBody>
      </p:sp>
      <p:sp>
        <p:nvSpPr>
          <p:cNvPr id="5" name="Slide Number Placeholder 4"/>
          <p:cNvSpPr>
            <a:spLocks noGrp="1"/>
          </p:cNvSpPr>
          <p:nvPr>
            <p:ph type="sldNum" sz="quarter" idx="12"/>
          </p:nvPr>
        </p:nvSpPr>
        <p:spPr>
          <a:xfrm>
            <a:off x="6516216" y="6381328"/>
            <a:ext cx="2133600" cy="365125"/>
          </a:xfrm>
        </p:spPr>
        <p:txBody>
          <a:bodyPr/>
          <a:lstStyle/>
          <a:p>
            <a:fld id="{BD22AEF0-C4C1-4CAB-89E0-FEFC02B05CA0}" type="slidenum">
              <a:rPr lang="en-CA" smtClean="0">
                <a:hlinkClick r:id="rId3" action="ppaction://hlinksldjump"/>
              </a:rPr>
              <a:pPr/>
              <a:t>19</a:t>
            </a:fld>
            <a:endParaRPr lang="en-CA" dirty="0">
              <a:hlinkClick r:id="rId3" action="ppaction://hlinksldjump"/>
            </a:endParaRPr>
          </a:p>
        </p:txBody>
      </p:sp>
    </p:spTree>
    <p:extLst>
      <p:ext uri="{BB962C8B-B14F-4D97-AF65-F5344CB8AC3E}">
        <p14:creationId xmlns:p14="http://schemas.microsoft.com/office/powerpoint/2010/main" val="29161574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348880"/>
            <a:ext cx="8229600" cy="3417243"/>
          </a:xfrm>
        </p:spPr>
        <p:txBody>
          <a:bodyPr/>
          <a:lstStyle/>
          <a:p>
            <a:r>
              <a:rPr lang="en-GB" smtClean="0"/>
              <a:t>You may want to watch the following video on the explanation of the following slides</a:t>
            </a:r>
          </a:p>
          <a:p>
            <a:r>
              <a:rPr lang="en-GB">
                <a:hlinkClick r:id="rId3"/>
              </a:rPr>
              <a:t>UCSD Teaching and Learning Commons</a:t>
            </a:r>
            <a:endParaRPr lang="en-GB"/>
          </a:p>
          <a:p>
            <a:endParaRPr lang="en-GB" smtClean="0"/>
          </a:p>
          <a:p>
            <a:endParaRPr lang="en-GB"/>
          </a:p>
        </p:txBody>
      </p:sp>
      <p:sp>
        <p:nvSpPr>
          <p:cNvPr id="3" name="Title 2"/>
          <p:cNvSpPr>
            <a:spLocks noGrp="1"/>
          </p:cNvSpPr>
          <p:nvPr>
            <p:ph type="title"/>
          </p:nvPr>
        </p:nvSpPr>
        <p:spPr>
          <a:xfrm>
            <a:off x="457200" y="845840"/>
            <a:ext cx="8229600" cy="1143000"/>
          </a:xfrm>
        </p:spPr>
        <p:txBody>
          <a:bodyPr/>
          <a:lstStyle/>
          <a:p>
            <a:r>
              <a:rPr lang="en-GB"/>
              <a:t>Questions from UCSD Teaching and Learning </a:t>
            </a:r>
            <a:r>
              <a:rPr lang="en-GB" smtClean="0"/>
              <a:t>Commons</a:t>
            </a:r>
            <a:endParaRPr lang="en-GB"/>
          </a:p>
        </p:txBody>
      </p:sp>
    </p:spTree>
    <p:extLst>
      <p:ext uri="{BB962C8B-B14F-4D97-AF65-F5344CB8AC3E}">
        <p14:creationId xmlns:p14="http://schemas.microsoft.com/office/powerpoint/2010/main" val="5143571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question</a:t>
            </a:r>
            <a:endParaRPr lang="en-CA"/>
          </a:p>
        </p:txBody>
      </p:sp>
      <p:sp>
        <p:nvSpPr>
          <p:cNvPr id="3" name="Content Placeholder 2"/>
          <p:cNvSpPr>
            <a:spLocks noGrp="1"/>
          </p:cNvSpPr>
          <p:nvPr>
            <p:ph idx="1"/>
          </p:nvPr>
        </p:nvSpPr>
        <p:spPr>
          <a:xfrm>
            <a:off x="457200" y="1143000"/>
            <a:ext cx="8229600" cy="5029200"/>
          </a:xfrm>
        </p:spPr>
        <p:txBody>
          <a:bodyPr>
            <a:noAutofit/>
          </a:bodyPr>
          <a:lstStyle/>
          <a:p>
            <a:pPr marL="0" indent="0">
              <a:buNone/>
            </a:pPr>
            <a:r>
              <a:rPr lang="en-US" sz="2800" dirty="0" smtClean="0"/>
              <a:t>To minimize the work you do getting a heavy bag of groceries from the first floor to the second floor of a building, you should</a:t>
            </a:r>
          </a:p>
          <a:p>
            <a:pPr marL="457200" indent="-457200">
              <a:buFont typeface="+mj-lt"/>
              <a:buAutoNum type="alphaUcPeriod"/>
            </a:pPr>
            <a:endParaRPr lang="en-US" sz="2800" dirty="0" smtClean="0"/>
          </a:p>
          <a:p>
            <a:pPr marL="457200" indent="-457200">
              <a:buFont typeface="+mj-lt"/>
              <a:buAutoNum type="alphaUcPeriod"/>
            </a:pPr>
            <a:r>
              <a:rPr lang="en-US" sz="2800" dirty="0" smtClean="0"/>
              <a:t>carry the bag up the stairs</a:t>
            </a:r>
          </a:p>
          <a:p>
            <a:pPr marL="457200" indent="-457200">
              <a:buFont typeface="+mj-lt"/>
              <a:buAutoNum type="alphaUcPeriod"/>
            </a:pPr>
            <a:r>
              <a:rPr lang="en-US" sz="2800" dirty="0" smtClean="0"/>
              <a:t>carry the bag up in an elevator</a:t>
            </a:r>
          </a:p>
          <a:p>
            <a:pPr marL="457200" indent="-457200">
              <a:buFont typeface="+mj-lt"/>
              <a:buAutoNum type="alphaUcPeriod"/>
            </a:pPr>
            <a:r>
              <a:rPr lang="en-US" sz="2800" dirty="0" smtClean="0"/>
              <a:t>put the bag on the floor of an elevator, ride up with it, and then pick up the bag again</a:t>
            </a:r>
          </a:p>
          <a:p>
            <a:pPr marL="457200" indent="-457200">
              <a:buFont typeface="+mj-lt"/>
              <a:buAutoNum type="alphaUcPeriod"/>
            </a:pPr>
            <a:r>
              <a:rPr lang="en-US" sz="2800" dirty="0" smtClean="0"/>
              <a:t>carry the bag up a ramp</a:t>
            </a:r>
          </a:p>
          <a:p>
            <a:pPr marL="457200" indent="-457200">
              <a:buFont typeface="+mj-lt"/>
              <a:buAutoNum type="alphaUcPeriod"/>
            </a:pPr>
            <a:r>
              <a:rPr lang="en-US" sz="2800" dirty="0" smtClean="0"/>
              <a:t>put the bag in a cart and push it up a ramp</a:t>
            </a: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rId3" action="ppaction://hlinksldjump"/>
              </a:rPr>
              <a:pPr/>
              <a:t>20</a:t>
            </a:fld>
            <a:endParaRPr lang="en-CA" dirty="0"/>
          </a:p>
        </p:txBody>
      </p:sp>
    </p:spTree>
    <p:extLst>
      <p:ext uri="{BB962C8B-B14F-4D97-AF65-F5344CB8AC3E}">
        <p14:creationId xmlns:p14="http://schemas.microsoft.com/office/powerpoint/2010/main" val="1052306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a:t>
            </a:r>
            <a:r>
              <a:rPr lang="en-CA" dirty="0" smtClean="0"/>
              <a:t>question</a:t>
            </a:r>
            <a:endParaRPr lang="en-CA" dirty="0"/>
          </a:p>
        </p:txBody>
      </p:sp>
      <p:sp>
        <p:nvSpPr>
          <p:cNvPr id="3" name="Content Placeholder 2"/>
          <p:cNvSpPr>
            <a:spLocks noGrp="1"/>
          </p:cNvSpPr>
          <p:nvPr>
            <p:ph idx="1"/>
          </p:nvPr>
        </p:nvSpPr>
        <p:spPr>
          <a:xfrm>
            <a:off x="457200" y="1143000"/>
            <a:ext cx="8229600" cy="5029200"/>
          </a:xfrm>
        </p:spPr>
        <p:txBody>
          <a:bodyPr>
            <a:noAutofit/>
          </a:bodyPr>
          <a:lstStyle/>
          <a:p>
            <a:pPr marL="0" indent="0">
              <a:buNone/>
            </a:pPr>
            <a:r>
              <a:rPr lang="en-US" sz="2800" dirty="0" smtClean="0"/>
              <a:t>Can your eyes resolve things better at night or during the day?</a:t>
            </a:r>
            <a:r>
              <a:rPr lang="en-CA" sz="2800" dirty="0" smtClean="0"/>
              <a:t/>
            </a:r>
            <a:br>
              <a:rPr lang="en-CA" sz="2800" dirty="0" smtClean="0"/>
            </a:br>
            <a:endParaRPr lang="en-US" sz="2800" dirty="0" smtClean="0"/>
          </a:p>
          <a:p>
            <a:pPr marL="514350" indent="-514350">
              <a:buAutoNum type="alphaUcParenR"/>
            </a:pPr>
            <a:r>
              <a:rPr lang="en-US" sz="2800" dirty="0" smtClean="0"/>
              <a:t>you can resolve things better at night</a:t>
            </a:r>
          </a:p>
          <a:p>
            <a:pPr marL="514350" indent="-514350">
              <a:buAutoNum type="alphaUcParenR"/>
            </a:pPr>
            <a:r>
              <a:rPr lang="en-US" sz="2800" dirty="0" smtClean="0"/>
              <a:t>you can resolve things better during the day</a:t>
            </a:r>
          </a:p>
          <a:p>
            <a:pPr marL="514350" indent="-514350">
              <a:buAutoNum type="alphaUcParenR"/>
            </a:pPr>
            <a:r>
              <a:rPr lang="en-US" sz="2800" dirty="0" smtClean="0"/>
              <a:t>you can resolve things the same during the day and at night</a:t>
            </a: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rId3" action="ppaction://hlinksldjump"/>
              </a:rPr>
              <a:pPr/>
              <a:t>21</a:t>
            </a:fld>
            <a:endParaRPr lang="en-CA" dirty="0">
              <a:hlinkClick r:id="rId3" action="ppaction://hlinksldjump"/>
            </a:endParaRPr>
          </a:p>
        </p:txBody>
      </p:sp>
    </p:spTree>
    <p:extLst>
      <p:ext uri="{BB962C8B-B14F-4D97-AF65-F5344CB8AC3E}">
        <p14:creationId xmlns:p14="http://schemas.microsoft.com/office/powerpoint/2010/main" val="33245260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dirty="0" smtClean="0"/>
              <a:t>What do you think is most interesting about this picture?</a:t>
            </a:r>
            <a:endParaRPr lang="en-CA" dirty="0"/>
          </a:p>
        </p:txBody>
      </p:sp>
      <p:sp>
        <p:nvSpPr>
          <p:cNvPr id="3" name="Content Placeholder 2"/>
          <p:cNvSpPr>
            <a:spLocks noGrp="1"/>
          </p:cNvSpPr>
          <p:nvPr>
            <p:ph idx="1"/>
          </p:nvPr>
        </p:nvSpPr>
        <p:spPr>
          <a:xfrm>
            <a:off x="5600700" y="1257300"/>
            <a:ext cx="3200400" cy="4114800"/>
          </a:xfrm>
        </p:spPr>
        <p:txBody>
          <a:bodyPr>
            <a:normAutofit/>
          </a:bodyPr>
          <a:lstStyle/>
          <a:p>
            <a:pPr marL="514350" indent="-514350">
              <a:buAutoNum type="alphaUcParenR"/>
            </a:pPr>
            <a:r>
              <a:rPr lang="en-CA" sz="2800" dirty="0" smtClean="0"/>
              <a:t>lunar eclipse</a:t>
            </a:r>
          </a:p>
          <a:p>
            <a:pPr marL="514350" indent="-514350">
              <a:buAutoNum type="alphaUcParenR"/>
            </a:pPr>
            <a:r>
              <a:rPr lang="en-CA" sz="2800" dirty="0" smtClean="0"/>
              <a:t>solar eclipse</a:t>
            </a:r>
          </a:p>
          <a:p>
            <a:pPr marL="514350" indent="-514350">
              <a:buAutoNum type="alphaUcParenR"/>
            </a:pPr>
            <a:r>
              <a:rPr lang="en-CA" sz="2800" dirty="0" smtClean="0"/>
              <a:t>cloud blocking the Sun</a:t>
            </a:r>
          </a:p>
          <a:p>
            <a:pPr marL="514350" indent="-514350">
              <a:buAutoNum type="alphaUcParenR"/>
            </a:pPr>
            <a:r>
              <a:rPr lang="en-CA" sz="2800" dirty="0" smtClean="0"/>
              <a:t>sunspots</a:t>
            </a:r>
          </a:p>
          <a:p>
            <a:pPr marL="514350" indent="-514350">
              <a:buAutoNum type="alphaUcParenR"/>
            </a:pPr>
            <a:r>
              <a:rPr lang="en-CA" sz="2800" dirty="0" smtClean="0"/>
              <a:t>other</a:t>
            </a:r>
            <a:endParaRPr lang="en-CA" sz="2800" dirty="0"/>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rId3" action="ppaction://hlinksldjump"/>
              </a:rPr>
              <a:pPr/>
              <a:t>22</a:t>
            </a:fld>
            <a:endParaRPr lang="en-CA" dirty="0"/>
          </a:p>
        </p:txBody>
      </p:sp>
      <p:pic>
        <p:nvPicPr>
          <p:cNvPr id="1027" name="Picture 3"/>
          <p:cNvPicPr>
            <a:picLocks noChangeAspect="1" noChangeArrowheads="1"/>
          </p:cNvPicPr>
          <p:nvPr/>
        </p:nvPicPr>
        <p:blipFill>
          <a:blip r:embed="rId4" cstate="print"/>
          <a:srcRect/>
          <a:stretch>
            <a:fillRect/>
          </a:stretch>
        </p:blipFill>
        <p:spPr bwMode="auto">
          <a:xfrm>
            <a:off x="114300" y="1371600"/>
            <a:ext cx="5029200" cy="5029200"/>
          </a:xfrm>
          <a:prstGeom prst="rect">
            <a:avLst/>
          </a:prstGeom>
          <a:noFill/>
          <a:ln w="9525">
            <a:noFill/>
            <a:miter lim="800000"/>
            <a:headEnd/>
            <a:tailEnd/>
          </a:ln>
        </p:spPr>
      </p:pic>
      <p:sp>
        <p:nvSpPr>
          <p:cNvPr id="8" name="TextBox 7"/>
          <p:cNvSpPr txBox="1"/>
          <p:nvPr/>
        </p:nvSpPr>
        <p:spPr>
          <a:xfrm>
            <a:off x="2057400" y="5943600"/>
            <a:ext cx="6743700" cy="646331"/>
          </a:xfrm>
          <a:prstGeom prst="rect">
            <a:avLst/>
          </a:prstGeom>
          <a:noFill/>
        </p:spPr>
        <p:txBody>
          <a:bodyPr wrap="square" rtlCol="0">
            <a:spAutoFit/>
          </a:bodyPr>
          <a:lstStyle/>
          <a:p>
            <a:pPr algn="r"/>
            <a:r>
              <a:rPr lang="en-CA" dirty="0" smtClean="0"/>
              <a:t>Astronomy Picture of the Day</a:t>
            </a:r>
            <a:br>
              <a:rPr lang="en-CA" dirty="0" smtClean="0"/>
            </a:br>
            <a:r>
              <a:rPr lang="en-CA" dirty="0" smtClean="0"/>
              <a:t>2011 January 5</a:t>
            </a:r>
            <a:endParaRPr lang="en-CA" dirty="0"/>
          </a:p>
        </p:txBody>
      </p:sp>
      <p:pic>
        <p:nvPicPr>
          <p:cNvPr id="1030" name="Picture 6"/>
          <p:cNvPicPr>
            <a:picLocks noChangeAspect="1" noChangeArrowheads="1"/>
          </p:cNvPicPr>
          <p:nvPr/>
        </p:nvPicPr>
        <p:blipFill>
          <a:blip r:embed="rId4" cstate="print"/>
          <a:srcRect l="36987" t="25794" r="55691" b="66396"/>
          <a:stretch>
            <a:fillRect/>
          </a:stretch>
        </p:blipFill>
        <p:spPr bwMode="auto">
          <a:xfrm>
            <a:off x="1028700" y="1638300"/>
            <a:ext cx="2286000" cy="2438400"/>
          </a:xfrm>
          <a:prstGeom prst="rect">
            <a:avLst/>
          </a:prstGeom>
          <a:noFill/>
          <a:ln w="9525">
            <a:solidFill>
              <a:schemeClr val="tx1"/>
            </a:solidFill>
            <a:miter lim="800000"/>
            <a:headEnd/>
            <a:tailEnd/>
          </a:ln>
        </p:spPr>
      </p:pic>
    </p:spTree>
    <p:extLst>
      <p:ext uri="{BB962C8B-B14F-4D97-AF65-F5344CB8AC3E}">
        <p14:creationId xmlns:p14="http://schemas.microsoft.com/office/powerpoint/2010/main" val="1604817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nodeType="click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p:cTn id="7" dur="500" fill="hold"/>
                                        <p:tgtEl>
                                          <p:spTgt spid="1030"/>
                                        </p:tgtEl>
                                        <p:attrNameLst>
                                          <p:attrName>ppt_w</p:attrName>
                                        </p:attrNameLst>
                                      </p:cBhvr>
                                      <p:tavLst>
                                        <p:tav tm="0">
                                          <p:val>
                                            <p:fltVal val="0"/>
                                          </p:val>
                                        </p:tav>
                                        <p:tav tm="100000">
                                          <p:val>
                                            <p:strVal val="#ppt_w"/>
                                          </p:val>
                                        </p:tav>
                                      </p:tavLst>
                                    </p:anim>
                                    <p:anim calcmode="lin" valueType="num">
                                      <p:cBhvr>
                                        <p:cTn id="8" dur="500" fill="hold"/>
                                        <p:tgtEl>
                                          <p:spTgt spid="103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1"/>
          <p:cNvSpPr txBox="1">
            <a:spLocks/>
          </p:cNvSpPr>
          <p:nvPr/>
        </p:nvSpPr>
        <p:spPr>
          <a:xfrm>
            <a:off x="457200" y="0"/>
            <a:ext cx="8229600" cy="1143000"/>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CA" sz="4400" b="0" i="0" u="none" strike="noStrike" kern="1200" cap="none" spc="0" normalizeH="0" baseline="0" noProof="0" smtClean="0">
                <a:ln>
                  <a:noFill/>
                </a:ln>
                <a:solidFill>
                  <a:schemeClr val="tx1"/>
                </a:solidFill>
                <a:effectLst/>
                <a:uLnTx/>
                <a:uFillTx/>
                <a:latin typeface="+mj-lt"/>
                <a:ea typeface="+mj-ea"/>
                <a:cs typeface="+mj-cs"/>
              </a:rPr>
              <a:t>Example </a:t>
            </a:r>
            <a:r>
              <a:rPr kumimoji="0" lang="en-CA" sz="4400" b="0" i="0" u="none" strike="noStrike" kern="1200" cap="none" spc="0" normalizeH="0" baseline="0" noProof="0" dirty="0" smtClean="0">
                <a:ln>
                  <a:noFill/>
                </a:ln>
                <a:solidFill>
                  <a:schemeClr val="tx1"/>
                </a:solidFill>
                <a:effectLst/>
                <a:uLnTx/>
                <a:uFillTx/>
                <a:latin typeface="+mj-lt"/>
                <a:ea typeface="+mj-ea"/>
                <a:cs typeface="+mj-cs"/>
              </a:rPr>
              <a:t>question</a:t>
            </a:r>
            <a:endParaRPr kumimoji="0" lang="en-CA"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20482" name="Text Box 4"/>
          <p:cNvSpPr txBox="1">
            <a:spLocks noChangeArrowheads="1"/>
          </p:cNvSpPr>
          <p:nvPr/>
        </p:nvSpPr>
        <p:spPr bwMode="auto">
          <a:xfrm>
            <a:off x="549275" y="844846"/>
            <a:ext cx="8261350"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914400" eaLnBrk="1" fontAlgn="base" hangingPunct="1">
              <a:spcBef>
                <a:spcPct val="50000"/>
              </a:spcBef>
              <a:spcAft>
                <a:spcPct val="0"/>
              </a:spcAft>
            </a:pPr>
            <a:r>
              <a:rPr lang="en-US" sz="2800" dirty="0" smtClean="0">
                <a:solidFill>
                  <a:srgbClr val="000000"/>
                </a:solidFill>
                <a:latin typeface="+mn-lt"/>
              </a:rPr>
              <a:t>String 1 has a linear mass-density of 3.00 g/cm and string 2 has a linear mass density of 5.00 g/cm. They are under tension due to a hanging block of mass M = 500 g.  (a) Calculate the wave speed in each string. </a:t>
            </a:r>
            <a:endParaRPr lang="en-US" sz="2800" dirty="0">
              <a:solidFill>
                <a:srgbClr val="000000"/>
              </a:solidFill>
              <a:latin typeface="+mn-lt"/>
            </a:endParaRPr>
          </a:p>
          <a:p>
            <a:pPr defTabSz="914400" eaLnBrk="1" fontAlgn="base" hangingPunct="1">
              <a:spcBef>
                <a:spcPct val="50000"/>
              </a:spcBef>
              <a:spcAft>
                <a:spcPct val="0"/>
              </a:spcAft>
            </a:pPr>
            <a:r>
              <a:rPr lang="en-US" sz="2800" dirty="0" smtClean="0">
                <a:solidFill>
                  <a:srgbClr val="000000"/>
                </a:solidFill>
                <a:latin typeface="+mn-lt"/>
              </a:rPr>
              <a:t>Which equation sets up the problem correctly?</a:t>
            </a:r>
          </a:p>
        </p:txBody>
      </p:sp>
      <p:grpSp>
        <p:nvGrpSpPr>
          <p:cNvPr id="2" name="Group 2"/>
          <p:cNvGrpSpPr/>
          <p:nvPr/>
        </p:nvGrpSpPr>
        <p:grpSpPr>
          <a:xfrm>
            <a:off x="5525589" y="3302000"/>
            <a:ext cx="3130550" cy="3254375"/>
            <a:chOff x="968375" y="3302000"/>
            <a:chExt cx="3130550" cy="3254375"/>
          </a:xfrm>
        </p:grpSpPr>
        <p:sp>
          <p:nvSpPr>
            <p:cNvPr id="20483" name="Oval 17"/>
            <p:cNvSpPr>
              <a:spLocks noChangeArrowheads="1"/>
            </p:cNvSpPr>
            <p:nvPr/>
          </p:nvSpPr>
          <p:spPr bwMode="auto">
            <a:xfrm flipH="1">
              <a:off x="2713038" y="3787775"/>
              <a:ext cx="246062" cy="268288"/>
            </a:xfrm>
            <a:prstGeom prst="ellipse">
              <a:avLst/>
            </a:prstGeom>
            <a:solidFill>
              <a:schemeClr val="accent1"/>
            </a:solidFill>
            <a:ln w="9525">
              <a:solidFill>
                <a:schemeClr val="tx1"/>
              </a:solidFill>
              <a:round/>
              <a:headEnd/>
              <a:tailEnd/>
            </a:ln>
          </p:spPr>
          <p:txBody>
            <a:bodyPr wrap="none" anchor="ct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grpSp>
          <p:nvGrpSpPr>
            <p:cNvPr id="3" name="Group 47"/>
            <p:cNvGrpSpPr>
              <a:grpSpLocks/>
            </p:cNvGrpSpPr>
            <p:nvPr/>
          </p:nvGrpSpPr>
          <p:grpSpPr bwMode="auto">
            <a:xfrm>
              <a:off x="968375" y="3354388"/>
              <a:ext cx="3130550" cy="2659062"/>
              <a:chOff x="610" y="2113"/>
              <a:chExt cx="1972" cy="1675"/>
            </a:xfrm>
          </p:grpSpPr>
          <p:grpSp>
            <p:nvGrpSpPr>
              <p:cNvPr id="5" name="Group 24"/>
              <p:cNvGrpSpPr>
                <a:grpSpLocks/>
              </p:cNvGrpSpPr>
              <p:nvPr/>
            </p:nvGrpSpPr>
            <p:grpSpPr bwMode="auto">
              <a:xfrm>
                <a:off x="610" y="2113"/>
                <a:ext cx="881" cy="1065"/>
                <a:chOff x="610" y="2113"/>
                <a:chExt cx="881" cy="1065"/>
              </a:xfrm>
            </p:grpSpPr>
            <p:sp>
              <p:nvSpPr>
                <p:cNvPr id="20519" name="Line 5"/>
                <p:cNvSpPr>
                  <a:spLocks noChangeShapeType="1"/>
                </p:cNvSpPr>
                <p:nvPr/>
              </p:nvSpPr>
              <p:spPr bwMode="auto">
                <a:xfrm flipH="1">
                  <a:off x="623" y="2113"/>
                  <a:ext cx="7" cy="50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20" name="Line 6"/>
                <p:cNvSpPr>
                  <a:spLocks noChangeShapeType="1"/>
                </p:cNvSpPr>
                <p:nvPr/>
              </p:nvSpPr>
              <p:spPr bwMode="auto">
                <a:xfrm flipV="1">
                  <a:off x="610" y="2622"/>
                  <a:ext cx="650" cy="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21" name="Line 7"/>
                <p:cNvSpPr>
                  <a:spLocks noChangeShapeType="1"/>
                </p:cNvSpPr>
                <p:nvPr/>
              </p:nvSpPr>
              <p:spPr bwMode="auto">
                <a:xfrm flipV="1">
                  <a:off x="1260" y="2467"/>
                  <a:ext cx="109" cy="1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22" name="Oval 8"/>
                <p:cNvSpPr>
                  <a:spLocks noChangeArrowheads="1"/>
                </p:cNvSpPr>
                <p:nvPr/>
              </p:nvSpPr>
              <p:spPr bwMode="auto">
                <a:xfrm>
                  <a:off x="1328" y="2386"/>
                  <a:ext cx="155" cy="169"/>
                </a:xfrm>
                <a:prstGeom prst="ellipse">
                  <a:avLst/>
                </a:prstGeom>
                <a:solidFill>
                  <a:schemeClr val="accent1"/>
                </a:solidFill>
                <a:ln w="9525">
                  <a:solidFill>
                    <a:schemeClr val="tx1"/>
                  </a:solidFill>
                  <a:round/>
                  <a:headEnd/>
                  <a:tailEnd/>
                </a:ln>
              </p:spPr>
              <p:txBody>
                <a:bodyPr wrap="none" anchor="ct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23" name="Line 9"/>
                <p:cNvSpPr>
                  <a:spLocks noChangeShapeType="1"/>
                </p:cNvSpPr>
                <p:nvPr/>
              </p:nvSpPr>
              <p:spPr bwMode="auto">
                <a:xfrm>
                  <a:off x="1260" y="2616"/>
                  <a:ext cx="7" cy="34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24" name="Line 10"/>
                <p:cNvSpPr>
                  <a:spLocks noChangeShapeType="1"/>
                </p:cNvSpPr>
                <p:nvPr/>
              </p:nvSpPr>
              <p:spPr bwMode="auto">
                <a:xfrm flipH="1">
                  <a:off x="623" y="2385"/>
                  <a:ext cx="780"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25" name="Line 11"/>
                <p:cNvSpPr>
                  <a:spLocks noChangeShapeType="1"/>
                </p:cNvSpPr>
                <p:nvPr/>
              </p:nvSpPr>
              <p:spPr bwMode="auto">
                <a:xfrm>
                  <a:off x="1477" y="2453"/>
                  <a:ext cx="14" cy="725"/>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grpSp>
          <p:sp>
            <p:nvSpPr>
              <p:cNvPr id="20510" name="Line 14"/>
              <p:cNvSpPr>
                <a:spLocks noChangeShapeType="1"/>
              </p:cNvSpPr>
              <p:nvPr/>
            </p:nvSpPr>
            <p:spPr bwMode="auto">
              <a:xfrm>
                <a:off x="2562" y="2113"/>
                <a:ext cx="7" cy="50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1" name="Line 15"/>
              <p:cNvSpPr>
                <a:spLocks noChangeShapeType="1"/>
              </p:cNvSpPr>
              <p:nvPr/>
            </p:nvSpPr>
            <p:spPr bwMode="auto">
              <a:xfrm flipH="1" flipV="1">
                <a:off x="1932" y="2622"/>
                <a:ext cx="650" cy="7"/>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2" name="Line 16"/>
              <p:cNvSpPr>
                <a:spLocks noChangeShapeType="1"/>
              </p:cNvSpPr>
              <p:nvPr/>
            </p:nvSpPr>
            <p:spPr bwMode="auto">
              <a:xfrm flipH="1" flipV="1">
                <a:off x="1823" y="2467"/>
                <a:ext cx="109" cy="169"/>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3" name="Line 18"/>
              <p:cNvSpPr>
                <a:spLocks noChangeShapeType="1"/>
              </p:cNvSpPr>
              <p:nvPr/>
            </p:nvSpPr>
            <p:spPr bwMode="auto">
              <a:xfrm flipH="1">
                <a:off x="1925" y="2616"/>
                <a:ext cx="7" cy="34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4" name="Line 19"/>
              <p:cNvSpPr>
                <a:spLocks noChangeShapeType="1"/>
              </p:cNvSpPr>
              <p:nvPr/>
            </p:nvSpPr>
            <p:spPr bwMode="auto">
              <a:xfrm>
                <a:off x="1789" y="2385"/>
                <a:ext cx="78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5" name="Line 20"/>
              <p:cNvSpPr>
                <a:spLocks noChangeShapeType="1"/>
              </p:cNvSpPr>
              <p:nvPr/>
            </p:nvSpPr>
            <p:spPr bwMode="auto">
              <a:xfrm flipH="1">
                <a:off x="1701" y="2453"/>
                <a:ext cx="14" cy="71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6" name="Rectangle 21"/>
              <p:cNvSpPr>
                <a:spLocks noChangeArrowheads="1"/>
              </p:cNvSpPr>
              <p:nvPr/>
            </p:nvSpPr>
            <p:spPr bwMode="auto">
              <a:xfrm>
                <a:off x="1409" y="3517"/>
                <a:ext cx="400" cy="271"/>
              </a:xfrm>
              <a:prstGeom prst="rect">
                <a:avLst/>
              </a:prstGeom>
              <a:solidFill>
                <a:schemeClr val="folHlink"/>
              </a:solidFill>
              <a:ln w="9525">
                <a:solidFill>
                  <a:schemeClr val="tx1"/>
                </a:solidFill>
                <a:miter lim="800000"/>
                <a:headEnd/>
                <a:tailEnd/>
              </a:ln>
            </p:spPr>
            <p:txBody>
              <a:bodyPr wrap="none" anchor="ct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7" name="Oval 22"/>
              <p:cNvSpPr>
                <a:spLocks noChangeArrowheads="1"/>
              </p:cNvSpPr>
              <p:nvPr/>
            </p:nvSpPr>
            <p:spPr bwMode="auto">
              <a:xfrm>
                <a:off x="1470" y="3124"/>
                <a:ext cx="258" cy="271"/>
              </a:xfrm>
              <a:prstGeom prst="ellipse">
                <a:avLst/>
              </a:prstGeom>
              <a:solidFill>
                <a:schemeClr val="accent1"/>
              </a:solidFill>
              <a:ln w="9525">
                <a:solidFill>
                  <a:schemeClr val="tx1"/>
                </a:solidFill>
                <a:round/>
                <a:headEnd/>
                <a:tailEnd/>
              </a:ln>
            </p:spPr>
            <p:txBody>
              <a:bodyPr wrap="none" anchor="ct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sp>
            <p:nvSpPr>
              <p:cNvPr id="20518" name="Line 23"/>
              <p:cNvSpPr>
                <a:spLocks noChangeShapeType="1"/>
              </p:cNvSpPr>
              <p:nvPr/>
            </p:nvSpPr>
            <p:spPr bwMode="auto">
              <a:xfrm>
                <a:off x="1606" y="3394"/>
                <a:ext cx="0" cy="14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pPr defTabSz="914400" fontAlgn="base">
                  <a:spcBef>
                    <a:spcPct val="0"/>
                  </a:spcBef>
                  <a:spcAft>
                    <a:spcPct val="0"/>
                  </a:spcAft>
                </a:pPr>
                <a:endParaRPr lang="en-US" sz="2400" smtClean="0">
                  <a:solidFill>
                    <a:srgbClr val="000000"/>
                  </a:solidFill>
                  <a:latin typeface="Times New Roman" charset="0"/>
                  <a:ea typeface="ＭＳ Ｐゴシック" charset="0"/>
                </a:endParaRPr>
              </a:p>
            </p:txBody>
          </p:sp>
        </p:grpSp>
        <p:sp>
          <p:nvSpPr>
            <p:cNvPr id="20497" name="Text Box 46"/>
            <p:cNvSpPr txBox="1">
              <a:spLocks noChangeArrowheads="1"/>
            </p:cNvSpPr>
            <p:nvPr/>
          </p:nvSpPr>
          <p:spPr bwMode="auto">
            <a:xfrm>
              <a:off x="2312988" y="6099175"/>
              <a:ext cx="4841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914400" eaLnBrk="1" fontAlgn="base" hangingPunct="1">
                <a:spcBef>
                  <a:spcPct val="50000"/>
                </a:spcBef>
                <a:spcAft>
                  <a:spcPct val="0"/>
                </a:spcAft>
              </a:pPr>
              <a:r>
                <a:rPr lang="en-US" smtClean="0">
                  <a:solidFill>
                    <a:srgbClr val="000000"/>
                  </a:solidFill>
                </a:rPr>
                <a:t>M</a:t>
              </a:r>
              <a:endParaRPr lang="en-US" baseline="-25000" smtClean="0">
                <a:solidFill>
                  <a:srgbClr val="000000"/>
                </a:solidFill>
              </a:endParaRPr>
            </a:p>
          </p:txBody>
        </p:sp>
        <p:sp>
          <p:nvSpPr>
            <p:cNvPr id="20498" name="Text Box 48"/>
            <p:cNvSpPr txBox="1">
              <a:spLocks noChangeArrowheads="1"/>
            </p:cNvSpPr>
            <p:nvPr/>
          </p:nvSpPr>
          <p:spPr bwMode="auto">
            <a:xfrm>
              <a:off x="1193800" y="3327400"/>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914400" eaLnBrk="1" fontAlgn="base" hangingPunct="1">
                <a:spcBef>
                  <a:spcPct val="50000"/>
                </a:spcBef>
                <a:spcAft>
                  <a:spcPct val="0"/>
                </a:spcAft>
              </a:pPr>
              <a:r>
                <a:rPr lang="en-US" smtClean="0">
                  <a:solidFill>
                    <a:srgbClr val="000000"/>
                  </a:solidFill>
                </a:rPr>
                <a:t>1</a:t>
              </a:r>
            </a:p>
          </p:txBody>
        </p:sp>
        <p:sp>
          <p:nvSpPr>
            <p:cNvPr id="20499" name="Text Box 49"/>
            <p:cNvSpPr txBox="1">
              <a:spLocks noChangeArrowheads="1"/>
            </p:cNvSpPr>
            <p:nvPr/>
          </p:nvSpPr>
          <p:spPr bwMode="auto">
            <a:xfrm>
              <a:off x="3162300" y="3302000"/>
              <a:ext cx="63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charset="0"/>
                  <a:ea typeface="ＭＳ Ｐゴシック" charset="0"/>
                </a:defRPr>
              </a:lvl1pPr>
              <a:lvl2pPr marL="742950" indent="-285750" eaLnBrk="0" hangingPunct="0">
                <a:defRPr sz="2400">
                  <a:solidFill>
                    <a:schemeClr val="tx1"/>
                  </a:solidFill>
                  <a:latin typeface="Times New Roman" charset="0"/>
                  <a:ea typeface="ＭＳ Ｐゴシック" charset="0"/>
                </a:defRPr>
              </a:lvl2pPr>
              <a:lvl3pPr marL="1143000" indent="-228600" eaLnBrk="0" hangingPunct="0">
                <a:defRPr sz="2400">
                  <a:solidFill>
                    <a:schemeClr val="tx1"/>
                  </a:solidFill>
                  <a:latin typeface="Times New Roman" charset="0"/>
                  <a:ea typeface="ＭＳ Ｐゴシック" charset="0"/>
                </a:defRPr>
              </a:lvl3pPr>
              <a:lvl4pPr marL="1600200" indent="-228600" eaLnBrk="0" hangingPunct="0">
                <a:defRPr sz="2400">
                  <a:solidFill>
                    <a:schemeClr val="tx1"/>
                  </a:solidFill>
                  <a:latin typeface="Times New Roman" charset="0"/>
                  <a:ea typeface="ＭＳ Ｐゴシック" charset="0"/>
                </a:defRPr>
              </a:lvl4pPr>
              <a:lvl5pPr marL="2057400" indent="-228600" eaLnBrk="0" hangingPunct="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defTabSz="914400" eaLnBrk="1" fontAlgn="base" hangingPunct="1">
                <a:spcBef>
                  <a:spcPct val="50000"/>
                </a:spcBef>
                <a:spcAft>
                  <a:spcPct val="0"/>
                </a:spcAft>
              </a:pPr>
              <a:r>
                <a:rPr lang="en-US" smtClean="0">
                  <a:solidFill>
                    <a:srgbClr val="000000"/>
                  </a:solidFill>
                </a:rPr>
                <a:t>2</a:t>
              </a:r>
            </a:p>
          </p:txBody>
        </p:sp>
      </p:grpSp>
      <p:sp>
        <p:nvSpPr>
          <p:cNvPr id="4" name="Rectangle 3"/>
          <p:cNvSpPr/>
          <p:nvPr/>
        </p:nvSpPr>
        <p:spPr>
          <a:xfrm>
            <a:off x="549275" y="3784600"/>
            <a:ext cx="4572000" cy="2973122"/>
          </a:xfrm>
          <a:prstGeom prst="rect">
            <a:avLst/>
          </a:prstGeom>
        </p:spPr>
        <p:txBody>
          <a:bodyPr>
            <a:spAutoFit/>
          </a:bodyPr>
          <a:lstStyle/>
          <a:p>
            <a:pPr marL="457200" lvl="0" indent="-457200" defTabSz="914400" eaLnBrk="0" fontAlgn="base" hangingPunct="0">
              <a:spcBef>
                <a:spcPct val="20000"/>
              </a:spcBef>
              <a:spcAft>
                <a:spcPct val="0"/>
              </a:spcAft>
              <a:buAutoNum type="alphaUcParenR"/>
              <a:defRPr/>
            </a:pPr>
            <a:r>
              <a:rPr lang="en-US" sz="2400" kern="0" dirty="0" smtClean="0">
                <a:solidFill>
                  <a:srgbClr val="000000"/>
                </a:solidFill>
                <a:latin typeface="Arial"/>
                <a:ea typeface="ＭＳ Ｐゴシック"/>
                <a:cs typeface="ＭＳ Ｐゴシック" charset="0"/>
              </a:rPr>
              <a:t>T</a:t>
            </a:r>
            <a:r>
              <a:rPr lang="en-US" sz="2400" kern="0" baseline="-25000" dirty="0" smtClean="0">
                <a:solidFill>
                  <a:srgbClr val="000000"/>
                </a:solidFill>
                <a:latin typeface="Arial"/>
                <a:ea typeface="ＭＳ Ｐゴシック"/>
                <a:cs typeface="ＭＳ Ｐゴシック" charset="0"/>
              </a:rPr>
              <a:t>1</a:t>
            </a:r>
            <a:r>
              <a:rPr lang="en-US" sz="2400" kern="0" dirty="0" smtClean="0">
                <a:solidFill>
                  <a:srgbClr val="000000"/>
                </a:solidFill>
                <a:latin typeface="Arial"/>
                <a:ea typeface="ＭＳ Ｐゴシック"/>
                <a:cs typeface="ＭＳ Ｐゴシック" charset="0"/>
              </a:rPr>
              <a:t> + T</a:t>
            </a:r>
            <a:r>
              <a:rPr lang="en-US" sz="2400" kern="0" baseline="-25000" dirty="0" smtClean="0">
                <a:solidFill>
                  <a:srgbClr val="000000"/>
                </a:solidFill>
                <a:latin typeface="Arial"/>
                <a:ea typeface="ＭＳ Ｐゴシック"/>
                <a:cs typeface="ＭＳ Ｐゴシック" charset="0"/>
              </a:rPr>
              <a:t>2</a:t>
            </a:r>
            <a:r>
              <a:rPr lang="en-US" sz="2400" kern="0" dirty="0" smtClean="0">
                <a:solidFill>
                  <a:srgbClr val="000000"/>
                </a:solidFill>
                <a:latin typeface="Arial"/>
                <a:ea typeface="ＭＳ Ｐゴシック"/>
                <a:cs typeface="ＭＳ Ｐゴシック" charset="0"/>
              </a:rPr>
              <a:t> = mg, where T1≠ T2</a:t>
            </a:r>
          </a:p>
          <a:p>
            <a:pPr marL="457200" lvl="0" indent="-457200" defTabSz="914400" eaLnBrk="0" fontAlgn="base" hangingPunct="0">
              <a:spcBef>
                <a:spcPct val="20000"/>
              </a:spcBef>
              <a:spcAft>
                <a:spcPct val="0"/>
              </a:spcAft>
              <a:buAutoNum type="alphaUcParenR"/>
              <a:defRPr/>
            </a:pPr>
            <a:r>
              <a:rPr lang="en-US" sz="2400" kern="0" dirty="0" smtClean="0">
                <a:solidFill>
                  <a:srgbClr val="000000"/>
                </a:solidFill>
                <a:latin typeface="Arial"/>
                <a:ea typeface="ＭＳ Ｐゴシック"/>
                <a:cs typeface="ＭＳ Ｐゴシック" charset="0"/>
              </a:rPr>
              <a:t>T</a:t>
            </a:r>
            <a:r>
              <a:rPr lang="en-US" sz="2400" kern="0" baseline="-25000" dirty="0" smtClean="0">
                <a:solidFill>
                  <a:srgbClr val="000000"/>
                </a:solidFill>
                <a:latin typeface="Arial"/>
                <a:ea typeface="ＭＳ Ｐゴシック"/>
                <a:cs typeface="ＭＳ Ｐゴシック" charset="0"/>
              </a:rPr>
              <a:t>1</a:t>
            </a:r>
            <a:r>
              <a:rPr lang="en-US" sz="2400" kern="0" dirty="0" smtClean="0">
                <a:solidFill>
                  <a:srgbClr val="000000"/>
                </a:solidFill>
                <a:latin typeface="Arial"/>
                <a:ea typeface="ＭＳ Ｐゴシック"/>
                <a:cs typeface="ＭＳ Ｐゴシック" charset="0"/>
              </a:rPr>
              <a:t> - </a:t>
            </a:r>
            <a:r>
              <a:rPr lang="en-US" sz="2400" kern="0" dirty="0">
                <a:solidFill>
                  <a:srgbClr val="000000"/>
                </a:solidFill>
                <a:latin typeface="Arial"/>
                <a:ea typeface="ＭＳ Ｐゴシック"/>
                <a:cs typeface="ＭＳ Ｐゴシック" charset="0"/>
              </a:rPr>
              <a:t>T</a:t>
            </a:r>
            <a:r>
              <a:rPr lang="en-US" sz="2400" kern="0" baseline="-25000" dirty="0">
                <a:solidFill>
                  <a:srgbClr val="000000"/>
                </a:solidFill>
                <a:latin typeface="Arial"/>
                <a:ea typeface="ＭＳ Ｐゴシック"/>
                <a:cs typeface="ＭＳ Ｐゴシック" charset="0"/>
              </a:rPr>
              <a:t>2</a:t>
            </a:r>
            <a:r>
              <a:rPr lang="en-US" sz="2400" kern="0" dirty="0">
                <a:solidFill>
                  <a:srgbClr val="000000"/>
                </a:solidFill>
                <a:latin typeface="Arial"/>
                <a:ea typeface="ＭＳ Ｐゴシック"/>
                <a:cs typeface="ＭＳ Ｐゴシック" charset="0"/>
              </a:rPr>
              <a:t> = mg, where T1≠ </a:t>
            </a:r>
            <a:r>
              <a:rPr lang="en-US" sz="2400" kern="0" dirty="0" smtClean="0">
                <a:solidFill>
                  <a:srgbClr val="000000"/>
                </a:solidFill>
                <a:latin typeface="Arial"/>
                <a:ea typeface="ＭＳ Ｐゴシック"/>
                <a:cs typeface="ＭＳ Ｐゴシック" charset="0"/>
              </a:rPr>
              <a:t>T</a:t>
            </a:r>
          </a:p>
          <a:p>
            <a:pPr marL="457200" lvl="0" indent="-457200" defTabSz="914400" eaLnBrk="0" fontAlgn="base" hangingPunct="0">
              <a:spcBef>
                <a:spcPct val="20000"/>
              </a:spcBef>
              <a:spcAft>
                <a:spcPct val="0"/>
              </a:spcAft>
              <a:buAutoNum type="alphaUcParenR"/>
              <a:defRPr/>
            </a:pPr>
            <a:r>
              <a:rPr lang="en-US" sz="2400" kern="0" dirty="0" smtClean="0">
                <a:solidFill>
                  <a:srgbClr val="000000"/>
                </a:solidFill>
                <a:latin typeface="Arial"/>
                <a:ea typeface="ＭＳ Ｐゴシック"/>
                <a:cs typeface="ＭＳ Ｐゴシック" charset="0"/>
              </a:rPr>
              <a:t>2T </a:t>
            </a:r>
            <a:r>
              <a:rPr lang="en-US" sz="2400" kern="0" dirty="0">
                <a:solidFill>
                  <a:srgbClr val="000000"/>
                </a:solidFill>
                <a:latin typeface="Arial"/>
                <a:ea typeface="ＭＳ Ｐゴシック"/>
                <a:cs typeface="ＭＳ Ｐゴシック" charset="0"/>
              </a:rPr>
              <a:t>= </a:t>
            </a:r>
            <a:r>
              <a:rPr lang="en-US" sz="2400" kern="0" dirty="0" smtClean="0">
                <a:solidFill>
                  <a:srgbClr val="000000"/>
                </a:solidFill>
                <a:latin typeface="Arial"/>
                <a:ea typeface="ＭＳ Ｐゴシック"/>
                <a:cs typeface="ＭＳ Ｐゴシック" charset="0"/>
              </a:rPr>
              <a:t>mg</a:t>
            </a:r>
          </a:p>
          <a:p>
            <a:pPr marL="457200" lvl="0" indent="-457200" defTabSz="914400" eaLnBrk="0" fontAlgn="base" hangingPunct="0">
              <a:spcBef>
                <a:spcPct val="20000"/>
              </a:spcBef>
              <a:spcAft>
                <a:spcPct val="0"/>
              </a:spcAft>
              <a:buAutoNum type="alphaUcParenR"/>
              <a:defRPr/>
            </a:pPr>
            <a:r>
              <a:rPr lang="en-US" sz="2400" kern="0" dirty="0" smtClean="0">
                <a:solidFill>
                  <a:srgbClr val="000000"/>
                </a:solidFill>
                <a:latin typeface="Arial"/>
                <a:ea typeface="ＭＳ Ｐゴシック"/>
                <a:cs typeface="ＭＳ Ｐゴシック" charset="0"/>
              </a:rPr>
              <a:t>2T = -mg</a:t>
            </a:r>
          </a:p>
          <a:p>
            <a:pPr marL="457200" lvl="0" indent="-457200" defTabSz="914400" eaLnBrk="0" fontAlgn="base" hangingPunct="0">
              <a:spcBef>
                <a:spcPct val="20000"/>
              </a:spcBef>
              <a:spcAft>
                <a:spcPct val="0"/>
              </a:spcAft>
              <a:buAutoNum type="alphaUcParenR"/>
              <a:defRPr/>
            </a:pPr>
            <a:r>
              <a:rPr lang="en-US" sz="2400" kern="0" dirty="0" smtClean="0">
                <a:solidFill>
                  <a:srgbClr val="000000"/>
                </a:solidFill>
                <a:latin typeface="Arial"/>
                <a:ea typeface="ＭＳ Ｐゴシック"/>
                <a:cs typeface="ＭＳ Ｐゴシック" charset="0"/>
              </a:rPr>
              <a:t>choices </a:t>
            </a:r>
            <a:r>
              <a:rPr lang="en-US" sz="2400" kern="0" dirty="0">
                <a:solidFill>
                  <a:srgbClr val="000000"/>
                </a:solidFill>
                <a:latin typeface="Arial"/>
                <a:ea typeface="ＭＳ Ｐゴシック"/>
                <a:cs typeface="ＭＳ Ｐゴシック" charset="0"/>
              </a:rPr>
              <a:t>C</a:t>
            </a:r>
            <a:r>
              <a:rPr lang="en-US" sz="2400" kern="0" dirty="0" smtClean="0">
                <a:solidFill>
                  <a:srgbClr val="000000"/>
                </a:solidFill>
                <a:latin typeface="Arial"/>
                <a:ea typeface="ＭＳ Ｐゴシック"/>
                <a:cs typeface="ＭＳ Ｐゴシック" charset="0"/>
              </a:rPr>
              <a:t> </a:t>
            </a:r>
            <a:r>
              <a:rPr lang="en-US" sz="2400" kern="0" dirty="0">
                <a:solidFill>
                  <a:srgbClr val="000000"/>
                </a:solidFill>
                <a:latin typeface="Arial"/>
                <a:ea typeface="ＭＳ Ｐゴシック"/>
                <a:cs typeface="ＭＳ Ｐゴシック" charset="0"/>
              </a:rPr>
              <a:t>&amp; </a:t>
            </a:r>
            <a:r>
              <a:rPr lang="en-US" sz="2400" kern="0" dirty="0" smtClean="0">
                <a:solidFill>
                  <a:srgbClr val="000000"/>
                </a:solidFill>
                <a:latin typeface="Arial"/>
                <a:ea typeface="ＭＳ Ｐゴシック"/>
                <a:cs typeface="ＭＳ Ｐゴシック" charset="0"/>
              </a:rPr>
              <a:t>D are correct because we are only concerned with magnitude</a:t>
            </a:r>
            <a:endParaRPr lang="en-US" sz="2400" kern="0" dirty="0">
              <a:solidFill>
                <a:srgbClr val="000000"/>
              </a:solidFill>
              <a:latin typeface="Arial"/>
              <a:ea typeface="ＭＳ Ｐゴシック"/>
              <a:cs typeface="ＭＳ Ｐゴシック" charset="0"/>
            </a:endParaRPr>
          </a:p>
        </p:txBody>
      </p:sp>
      <p:sp>
        <p:nvSpPr>
          <p:cNvPr id="29" name="Slide Number Placeholder 4"/>
          <p:cNvSpPr>
            <a:spLocks noGrp="1"/>
          </p:cNvSpPr>
          <p:nvPr>
            <p:ph type="sldNum" sz="quarter" idx="12"/>
          </p:nvPr>
        </p:nvSpPr>
        <p:spPr>
          <a:xfrm>
            <a:off x="7010400" y="6492875"/>
            <a:ext cx="2133600" cy="365125"/>
          </a:xfrm>
        </p:spPr>
        <p:txBody>
          <a:bodyPr/>
          <a:lstStyle/>
          <a:p>
            <a:fld id="{BD22AEF0-C4C1-4CAB-89E0-FEFC02B05CA0}" type="slidenum">
              <a:rPr lang="en-CA" smtClean="0">
                <a:hlinkClick r:id="rId3" action="ppaction://hlinksldjump"/>
              </a:rPr>
              <a:pPr/>
              <a:t>23</a:t>
            </a:fld>
            <a:endParaRPr lang="en-CA" dirty="0"/>
          </a:p>
        </p:txBody>
      </p:sp>
    </p:spTree>
    <p:extLst>
      <p:ext uri="{BB962C8B-B14F-4D97-AF65-F5344CB8AC3E}">
        <p14:creationId xmlns:p14="http://schemas.microsoft.com/office/powerpoint/2010/main" val="8687784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7011" name="Rectangle 3"/>
          <p:cNvSpPr>
            <a:spLocks noGrp="1" noChangeArrowheads="1"/>
          </p:cNvSpPr>
          <p:nvPr>
            <p:ph type="body" idx="1"/>
          </p:nvPr>
        </p:nvSpPr>
        <p:spPr>
          <a:xfrm>
            <a:off x="257766" y="771080"/>
            <a:ext cx="7010400" cy="3556573"/>
          </a:xfrm>
        </p:spPr>
        <p:txBody>
          <a:bodyPr>
            <a:normAutofit fontScale="92500" lnSpcReduction="20000"/>
          </a:bodyPr>
          <a:lstStyle/>
          <a:p>
            <a:pPr marL="457200" indent="-457200">
              <a:defRPr/>
            </a:pPr>
            <a:r>
              <a:rPr lang="en-US" dirty="0" smtClean="0">
                <a:cs typeface="+mn-cs"/>
              </a:rPr>
              <a:t>If you lower a 1.5 kg mass on a string into a    5 kg beaker filled with water, what happens to the reading on the scale? </a:t>
            </a:r>
          </a:p>
          <a:p>
            <a:pPr marL="457200" indent="-457200">
              <a:buAutoNum type="alphaUcParenBoth"/>
              <a:defRPr/>
            </a:pPr>
            <a:r>
              <a:rPr lang="en-US" dirty="0" smtClean="0">
                <a:cs typeface="+mn-cs"/>
              </a:rPr>
              <a:t>increases to </a:t>
            </a:r>
            <a:r>
              <a:rPr lang="en-US" dirty="0">
                <a:cs typeface="+mn-cs"/>
              </a:rPr>
              <a:t>6</a:t>
            </a:r>
            <a:r>
              <a:rPr lang="en-US" dirty="0" smtClean="0">
                <a:cs typeface="+mn-cs"/>
              </a:rPr>
              <a:t>.5 kg</a:t>
            </a:r>
          </a:p>
          <a:p>
            <a:pPr marL="457200" indent="-457200">
              <a:buFontTx/>
              <a:buAutoNum type="alphaUcParenBoth"/>
              <a:defRPr/>
            </a:pPr>
            <a:r>
              <a:rPr lang="en-US" dirty="0"/>
              <a:t>increases </a:t>
            </a:r>
            <a:r>
              <a:rPr lang="en-US" dirty="0" smtClean="0"/>
              <a:t>to a value &lt; 6.5 kg</a:t>
            </a:r>
            <a:endParaRPr lang="en-US" baseline="-25000" dirty="0" smtClean="0">
              <a:cs typeface="+mn-cs"/>
            </a:endParaRPr>
          </a:p>
          <a:p>
            <a:pPr marL="457200" indent="-457200">
              <a:buAutoNum type="alphaUcParenBoth"/>
              <a:defRPr/>
            </a:pPr>
            <a:r>
              <a:rPr lang="en-US" dirty="0" smtClean="0">
                <a:cs typeface="+mn-cs"/>
              </a:rPr>
              <a:t>increases to a value &gt; 6.5 kg</a:t>
            </a:r>
          </a:p>
          <a:p>
            <a:pPr marL="457200" indent="-457200">
              <a:buAutoNum type="alphaUcParenBoth"/>
              <a:defRPr/>
            </a:pPr>
            <a:r>
              <a:rPr lang="en-US" dirty="0" smtClean="0">
                <a:cs typeface="+mn-cs"/>
              </a:rPr>
              <a:t> stay the same</a:t>
            </a:r>
          </a:p>
          <a:p>
            <a:pPr marL="457200" indent="-457200">
              <a:defRPr/>
            </a:pPr>
            <a:endParaRPr lang="en-US" dirty="0" smtClean="0">
              <a:cs typeface="+mn-cs"/>
            </a:endParaRPr>
          </a:p>
          <a:p>
            <a:pPr marL="457200" indent="-457200">
              <a:defRPr/>
            </a:pPr>
            <a:endParaRPr lang="en-US" dirty="0" smtClean="0">
              <a:cs typeface="+mn-cs"/>
            </a:endParaRPr>
          </a:p>
        </p:txBody>
      </p:sp>
      <p:pic>
        <p:nvPicPr>
          <p:cNvPr id="22532" name="Picture 5" descr="SFL_ap_6a.jpg"/>
          <p:cNvPicPr>
            <a:picLocks noChangeAspect="1" noChangeArrowheads="1"/>
          </p:cNvPicPr>
          <p:nvPr/>
        </p:nvPicPr>
        <p:blipFill>
          <a:blip r:embed="rId3" cstate="print">
            <a:extLst>
              <a:ext uri="{28A0092B-C50C-407E-A947-70E740481C1C}">
                <a14:useLocalDpi xmlns:a14="http://schemas.microsoft.com/office/drawing/2010/main" val="0"/>
              </a:ext>
            </a:extLst>
          </a:blip>
          <a:srcRect l="17500" r="30000"/>
          <a:stretch>
            <a:fillRect/>
          </a:stretch>
        </p:blipFill>
        <p:spPr bwMode="auto">
          <a:xfrm>
            <a:off x="7162800" y="1143000"/>
            <a:ext cx="1920875"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3796119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2"/>
          <p:cNvSpPr txBox="1">
            <a:spLocks noChangeArrowheads="1"/>
          </p:cNvSpPr>
          <p:nvPr/>
        </p:nvSpPr>
        <p:spPr bwMode="auto">
          <a:xfrm>
            <a:off x="793750" y="1022208"/>
            <a:ext cx="5642161"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p>
            <a:pPr defTabSz="914400" fontAlgn="base">
              <a:spcBef>
                <a:spcPct val="0"/>
              </a:spcBef>
              <a:spcAft>
                <a:spcPct val="0"/>
              </a:spcAft>
            </a:pPr>
            <a:r>
              <a:rPr lang="en-US" sz="3200" dirty="0">
                <a:solidFill>
                  <a:srgbClr val="000000"/>
                </a:solidFill>
                <a:latin typeface="Times New Roman" charset="0"/>
                <a:ea typeface="ＭＳ Ｐゴシック" charset="0"/>
                <a:cs typeface="Arial" charset="0"/>
              </a:rPr>
              <a:t>An ice cube is floating in a glass of water that is filled entirely to the brim. As the ice cube melts, the water level will</a:t>
            </a:r>
          </a:p>
        </p:txBody>
      </p:sp>
      <p:sp>
        <p:nvSpPr>
          <p:cNvPr id="15363" name="Text Box 3"/>
          <p:cNvSpPr txBox="1">
            <a:spLocks noChangeArrowheads="1"/>
          </p:cNvSpPr>
          <p:nvPr/>
        </p:nvSpPr>
        <p:spPr bwMode="auto">
          <a:xfrm>
            <a:off x="213282" y="3673243"/>
            <a:ext cx="8091529"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square">
            <a:spAutoFit/>
          </a:bodyPr>
          <a:lstStyle>
            <a:lvl1pPr marL="342900" indent="-342900">
              <a:defRPr>
                <a:solidFill>
                  <a:schemeClr val="tx1"/>
                </a:solidFill>
                <a:latin typeface="Arial" charset="0"/>
                <a:ea typeface="ＭＳ Ｐゴシック" charset="0"/>
                <a:cs typeface="Arial" charset="0"/>
              </a:defRPr>
            </a:lvl1pPr>
            <a:lvl2pPr marL="800100" indent="-342900">
              <a:defRPr>
                <a:solidFill>
                  <a:schemeClr val="tx1"/>
                </a:solidFill>
                <a:latin typeface="Arial" charset="0"/>
                <a:ea typeface="Arial" charset="0"/>
                <a:cs typeface="Arial" charset="0"/>
              </a:defRPr>
            </a:lvl2pPr>
            <a:lvl3pPr marL="1257300" indent="-342900">
              <a:defRPr>
                <a:solidFill>
                  <a:schemeClr val="tx1"/>
                </a:solidFill>
                <a:latin typeface="Arial" charset="0"/>
                <a:ea typeface="Arial" charset="0"/>
                <a:cs typeface="Arial" charset="0"/>
              </a:defRPr>
            </a:lvl3pPr>
            <a:lvl4pPr marL="1714500" indent="-342900">
              <a:defRPr>
                <a:solidFill>
                  <a:schemeClr val="tx1"/>
                </a:solidFill>
                <a:latin typeface="Arial" charset="0"/>
                <a:ea typeface="Arial" charset="0"/>
                <a:cs typeface="Arial" charset="0"/>
              </a:defRPr>
            </a:lvl4pPr>
            <a:lvl5pPr marL="2171700" indent="-342900">
              <a:defRPr>
                <a:solidFill>
                  <a:schemeClr val="tx1"/>
                </a:solidFill>
                <a:latin typeface="Arial" charset="0"/>
                <a:ea typeface="Arial" charset="0"/>
                <a:cs typeface="Arial" charset="0"/>
              </a:defRPr>
            </a:lvl5pPr>
            <a:lvl6pPr marL="2628900" indent="-342900" fontAlgn="base">
              <a:spcBef>
                <a:spcPct val="0"/>
              </a:spcBef>
              <a:spcAft>
                <a:spcPct val="0"/>
              </a:spcAft>
              <a:defRPr>
                <a:solidFill>
                  <a:schemeClr val="tx1"/>
                </a:solidFill>
                <a:latin typeface="Arial" charset="0"/>
                <a:ea typeface="Arial" charset="0"/>
                <a:cs typeface="Arial" charset="0"/>
              </a:defRPr>
            </a:lvl6pPr>
            <a:lvl7pPr marL="3086100" indent="-342900" fontAlgn="base">
              <a:spcBef>
                <a:spcPct val="0"/>
              </a:spcBef>
              <a:spcAft>
                <a:spcPct val="0"/>
              </a:spcAft>
              <a:defRPr>
                <a:solidFill>
                  <a:schemeClr val="tx1"/>
                </a:solidFill>
                <a:latin typeface="Arial" charset="0"/>
                <a:ea typeface="Arial" charset="0"/>
                <a:cs typeface="Arial" charset="0"/>
              </a:defRPr>
            </a:lvl7pPr>
            <a:lvl8pPr marL="3543300" indent="-342900" fontAlgn="base">
              <a:spcBef>
                <a:spcPct val="0"/>
              </a:spcBef>
              <a:spcAft>
                <a:spcPct val="0"/>
              </a:spcAft>
              <a:defRPr>
                <a:solidFill>
                  <a:schemeClr val="tx1"/>
                </a:solidFill>
                <a:latin typeface="Arial" charset="0"/>
                <a:ea typeface="Arial" charset="0"/>
                <a:cs typeface="Arial" charset="0"/>
              </a:defRPr>
            </a:lvl8pPr>
            <a:lvl9pPr marL="4000500" indent="-342900" fontAlgn="base">
              <a:spcBef>
                <a:spcPct val="0"/>
              </a:spcBef>
              <a:spcAft>
                <a:spcPct val="0"/>
              </a:spcAft>
              <a:defRPr>
                <a:solidFill>
                  <a:schemeClr val="tx1"/>
                </a:solidFill>
                <a:latin typeface="Arial" charset="0"/>
                <a:ea typeface="Arial" charset="0"/>
                <a:cs typeface="Arial" charset="0"/>
              </a:defRPr>
            </a:lvl9pPr>
          </a:lstStyle>
          <a:p>
            <a:pPr defTabSz="914400" fontAlgn="base">
              <a:spcBef>
                <a:spcPct val="0"/>
              </a:spcBef>
              <a:spcAft>
                <a:spcPct val="0"/>
              </a:spcAft>
            </a:pPr>
            <a:r>
              <a:rPr lang="en-US" sz="3200" dirty="0">
                <a:solidFill>
                  <a:srgbClr val="000000"/>
                </a:solidFill>
                <a:latin typeface="Times New Roman" charset="0"/>
              </a:rPr>
              <a:t>A. stay the same, </a:t>
            </a:r>
            <a:r>
              <a:rPr lang="en-US" sz="3200" dirty="0" smtClean="0">
                <a:solidFill>
                  <a:srgbClr val="000000"/>
                </a:solidFill>
                <a:latin typeface="Times New Roman" charset="0"/>
              </a:rPr>
              <a:t>remain </a:t>
            </a:r>
            <a:r>
              <a:rPr lang="en-US" sz="3200" dirty="0">
                <a:solidFill>
                  <a:srgbClr val="000000"/>
                </a:solidFill>
                <a:latin typeface="Times New Roman" charset="0"/>
              </a:rPr>
              <a:t>at the brim.</a:t>
            </a:r>
          </a:p>
          <a:p>
            <a:pPr defTabSz="914400" fontAlgn="base">
              <a:spcBef>
                <a:spcPct val="0"/>
              </a:spcBef>
              <a:spcAft>
                <a:spcPct val="0"/>
              </a:spcAft>
            </a:pPr>
            <a:r>
              <a:rPr lang="en-US" sz="3200" dirty="0">
                <a:solidFill>
                  <a:srgbClr val="000000"/>
                </a:solidFill>
                <a:latin typeface="Times New Roman" charset="0"/>
              </a:rPr>
              <a:t>B. rise, causing the water to spill.</a:t>
            </a:r>
          </a:p>
          <a:p>
            <a:pPr defTabSz="914400" fontAlgn="base">
              <a:spcBef>
                <a:spcPct val="0"/>
              </a:spcBef>
              <a:spcAft>
                <a:spcPct val="0"/>
              </a:spcAft>
            </a:pPr>
            <a:r>
              <a:rPr lang="en-US" sz="3200" dirty="0">
                <a:solidFill>
                  <a:srgbClr val="000000"/>
                </a:solidFill>
                <a:latin typeface="Times New Roman" charset="0"/>
              </a:rPr>
              <a:t>C. </a:t>
            </a:r>
            <a:r>
              <a:rPr lang="en-US" sz="3200" dirty="0" smtClean="0">
                <a:solidFill>
                  <a:srgbClr val="000000"/>
                </a:solidFill>
                <a:latin typeface="Times New Roman" charset="0"/>
              </a:rPr>
              <a:t>fall to a level below the brim.</a:t>
            </a:r>
          </a:p>
          <a:p>
            <a:pPr defTabSz="914400" fontAlgn="base">
              <a:spcBef>
                <a:spcPct val="0"/>
              </a:spcBef>
              <a:spcAft>
                <a:spcPct val="0"/>
              </a:spcAft>
            </a:pPr>
            <a:r>
              <a:rPr lang="en-US" sz="3200" dirty="0" smtClean="0">
                <a:solidFill>
                  <a:srgbClr val="000000"/>
                </a:solidFill>
                <a:latin typeface="Times New Roman" charset="0"/>
              </a:rPr>
              <a:t>D. cannot say without knowing the </a:t>
            </a:r>
          </a:p>
          <a:p>
            <a:pPr defTabSz="914400" fontAlgn="base">
              <a:spcBef>
                <a:spcPct val="0"/>
              </a:spcBef>
              <a:spcAft>
                <a:spcPct val="0"/>
              </a:spcAft>
            </a:pPr>
            <a:r>
              <a:rPr lang="en-US" sz="3200" dirty="0">
                <a:solidFill>
                  <a:srgbClr val="000000"/>
                </a:solidFill>
                <a:latin typeface="Times New Roman" charset="0"/>
              </a:rPr>
              <a:t> </a:t>
            </a:r>
            <a:r>
              <a:rPr lang="en-US" sz="3200" dirty="0" smtClean="0">
                <a:solidFill>
                  <a:srgbClr val="000000"/>
                </a:solidFill>
                <a:latin typeface="Times New Roman" charset="0"/>
              </a:rPr>
              <a:t>    density of ice.</a:t>
            </a:r>
            <a:endParaRPr lang="en-US" sz="3200" dirty="0">
              <a:solidFill>
                <a:srgbClr val="000000"/>
              </a:solidFill>
              <a:latin typeface="Times New Roman" charset="0"/>
            </a:endParaRPr>
          </a:p>
        </p:txBody>
      </p:sp>
      <p:sp>
        <p:nvSpPr>
          <p:cNvPr id="4" name="Rectangle 2"/>
          <p:cNvSpPr txBox="1">
            <a:spLocks noChangeArrowheads="1"/>
          </p:cNvSpPr>
          <p:nvPr/>
        </p:nvSpPr>
        <p:spPr>
          <a:xfrm>
            <a:off x="762000" y="76200"/>
            <a:ext cx="7772400" cy="914400"/>
          </a:xfrm>
          <a:prstGeom prst="rect">
            <a:avLst/>
          </a:prstGeom>
        </p:spPr>
        <p:txBody>
          <a:bodyP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ea typeface="ＭＳ Ｐゴシック" charset="0"/>
                <a:cs typeface="Arial" charset="0"/>
              </a:defRPr>
            </a:lvl2pPr>
            <a:lvl3pPr algn="ctr" rtl="0" fontAlgn="base">
              <a:spcBef>
                <a:spcPct val="0"/>
              </a:spcBef>
              <a:spcAft>
                <a:spcPct val="0"/>
              </a:spcAft>
              <a:defRPr sz="4400">
                <a:solidFill>
                  <a:schemeClr val="tx2"/>
                </a:solidFill>
                <a:latin typeface="Arial" charset="0"/>
                <a:ea typeface="ＭＳ Ｐゴシック" charset="0"/>
                <a:cs typeface="Arial" charset="0"/>
              </a:defRPr>
            </a:lvl3pPr>
            <a:lvl4pPr algn="ctr" rtl="0" fontAlgn="base">
              <a:spcBef>
                <a:spcPct val="0"/>
              </a:spcBef>
              <a:spcAft>
                <a:spcPct val="0"/>
              </a:spcAft>
              <a:defRPr sz="4400">
                <a:solidFill>
                  <a:schemeClr val="tx2"/>
                </a:solidFill>
                <a:latin typeface="Arial" charset="0"/>
                <a:ea typeface="ＭＳ Ｐゴシック" charset="0"/>
                <a:cs typeface="Arial" charset="0"/>
              </a:defRPr>
            </a:lvl4pPr>
            <a:lvl5pPr algn="ctr" rtl="0" fontAlgn="base">
              <a:spcBef>
                <a:spcPct val="0"/>
              </a:spcBef>
              <a:spcAft>
                <a:spcPct val="0"/>
              </a:spcAft>
              <a:defRPr sz="4400">
                <a:solidFill>
                  <a:schemeClr val="tx2"/>
                </a:solidFill>
                <a:latin typeface="Arial" charset="0"/>
                <a:ea typeface="ＭＳ Ｐゴシック" charset="0"/>
                <a:cs typeface="Arial" charset="0"/>
              </a:defRPr>
            </a:lvl5pPr>
            <a:lvl6pPr marL="457200" algn="ctr" rtl="0" fontAlgn="base">
              <a:spcBef>
                <a:spcPct val="0"/>
              </a:spcBef>
              <a:spcAft>
                <a:spcPct val="0"/>
              </a:spcAft>
              <a:defRPr sz="4400">
                <a:solidFill>
                  <a:schemeClr val="tx2"/>
                </a:solidFill>
                <a:latin typeface="Arial" charset="0"/>
                <a:ea typeface="ＭＳ Ｐゴシック" charset="0"/>
                <a:cs typeface="Arial" charset="0"/>
              </a:defRPr>
            </a:lvl6pPr>
            <a:lvl7pPr marL="914400" algn="ctr" rtl="0" fontAlgn="base">
              <a:spcBef>
                <a:spcPct val="0"/>
              </a:spcBef>
              <a:spcAft>
                <a:spcPct val="0"/>
              </a:spcAft>
              <a:defRPr sz="4400">
                <a:solidFill>
                  <a:schemeClr val="tx2"/>
                </a:solidFill>
                <a:latin typeface="Arial" charset="0"/>
                <a:ea typeface="ＭＳ Ｐゴシック" charset="0"/>
                <a:cs typeface="Arial" charset="0"/>
              </a:defRPr>
            </a:lvl7pPr>
            <a:lvl8pPr marL="1371600" algn="ctr" rtl="0" fontAlgn="base">
              <a:spcBef>
                <a:spcPct val="0"/>
              </a:spcBef>
              <a:spcAft>
                <a:spcPct val="0"/>
              </a:spcAft>
              <a:defRPr sz="4400">
                <a:solidFill>
                  <a:schemeClr val="tx2"/>
                </a:solidFill>
                <a:latin typeface="Arial" charset="0"/>
                <a:ea typeface="ＭＳ Ｐゴシック" charset="0"/>
                <a:cs typeface="Arial" charset="0"/>
              </a:defRPr>
            </a:lvl8pPr>
            <a:lvl9pPr marL="1828800" algn="ctr" rtl="0" fontAlgn="base">
              <a:spcBef>
                <a:spcPct val="0"/>
              </a:spcBef>
              <a:spcAft>
                <a:spcPct val="0"/>
              </a:spcAft>
              <a:defRPr sz="4400">
                <a:solidFill>
                  <a:schemeClr val="tx2"/>
                </a:solidFill>
                <a:latin typeface="Arial" charset="0"/>
                <a:ea typeface="ＭＳ Ｐゴシック" charset="0"/>
                <a:cs typeface="Arial" charset="0"/>
              </a:defRPr>
            </a:lvl9pPr>
          </a:lstStyle>
          <a:p>
            <a:pPr>
              <a:defRPr/>
            </a:pPr>
            <a:r>
              <a:rPr lang="en-US" dirty="0" smtClean="0">
                <a:solidFill>
                  <a:srgbClr val="000000"/>
                </a:solidFill>
                <a:latin typeface="Arial"/>
                <a:ea typeface="ＭＳ Ｐゴシック"/>
                <a:cs typeface="Arial"/>
              </a:rPr>
              <a:t>Prediction</a:t>
            </a:r>
          </a:p>
        </p:txBody>
      </p:sp>
      <p:pic>
        <p:nvPicPr>
          <p:cNvPr id="5" name="Picture 4" descr="glass-of-water.jpg"/>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t="12672"/>
          <a:stretch/>
        </p:blipFill>
        <p:spPr>
          <a:xfrm>
            <a:off x="6842302" y="1264308"/>
            <a:ext cx="1692098" cy="1601200"/>
          </a:xfrm>
          <a:prstGeom prst="rect">
            <a:avLst/>
          </a:prstGeom>
        </p:spPr>
      </p:pic>
      <p:sp>
        <p:nvSpPr>
          <p:cNvPr id="6" name="Rectangle 5"/>
          <p:cNvSpPr/>
          <p:nvPr/>
        </p:nvSpPr>
        <p:spPr bwMode="auto">
          <a:xfrm>
            <a:off x="7356742" y="1140395"/>
            <a:ext cx="712471" cy="668544"/>
          </a:xfrm>
          <a:prstGeom prst="rect">
            <a:avLst/>
          </a:prstGeom>
          <a:gradFill flip="none" rotWithShape="1">
            <a:gsLst>
              <a:gs pos="0">
                <a:srgbClr val="000090">
                  <a:alpha val="45000"/>
                </a:srgbClr>
              </a:gs>
              <a:gs pos="100000">
                <a:srgbClr val="FFFFFF">
                  <a:alpha val="45000"/>
                </a:srgbClr>
              </a:gs>
            </a:gsLst>
            <a:path path="circle">
              <a:fillToRect l="100000" t="100000"/>
            </a:path>
            <a:tileRect r="-100000" b="-100000"/>
          </a:gra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defTabSz="914400" eaLnBrk="0" fontAlgn="base" hangingPunct="0">
              <a:spcBef>
                <a:spcPct val="0"/>
              </a:spcBef>
              <a:spcAft>
                <a:spcPct val="0"/>
              </a:spcAft>
            </a:pPr>
            <a:endParaRPr lang="en-US" sz="3200">
              <a:solidFill>
                <a:srgbClr val="000000"/>
              </a:solidFill>
              <a:latin typeface="Times New Roman" charset="0"/>
              <a:ea typeface="ＭＳ Ｐゴシック" charset="0"/>
              <a:cs typeface="Arial"/>
            </a:endParaRPr>
          </a:p>
        </p:txBody>
      </p:sp>
    </p:spTree>
    <p:extLst>
      <p:ext uri="{BB962C8B-B14F-4D97-AF65-F5344CB8AC3E}">
        <p14:creationId xmlns:p14="http://schemas.microsoft.com/office/powerpoint/2010/main" val="9699582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smtClean="0"/>
              <a:t>The End</a:t>
            </a:r>
            <a:endParaRPr lang="en-GB"/>
          </a:p>
        </p:txBody>
      </p:sp>
      <p:sp>
        <p:nvSpPr>
          <p:cNvPr id="5" name="Subtitle 4"/>
          <p:cNvSpPr>
            <a:spLocks noGrp="1"/>
          </p:cNvSpPr>
          <p:nvPr>
            <p:ph type="subTitle" idx="1"/>
          </p:nvPr>
        </p:nvSpPr>
        <p:spPr/>
        <p:txBody>
          <a:bodyPr/>
          <a:lstStyle/>
          <a:p>
            <a:endParaRPr lang="en-GB"/>
          </a:p>
        </p:txBody>
      </p:sp>
    </p:spTree>
    <p:extLst>
      <p:ext uri="{BB962C8B-B14F-4D97-AF65-F5344CB8AC3E}">
        <p14:creationId xmlns:p14="http://schemas.microsoft.com/office/powerpoint/2010/main" val="38535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ltLang="zh-HK" dirty="0" smtClean="0"/>
              <a:t>How many times is “foo” printed?</a:t>
            </a:r>
            <a:endParaRPr lang="en-US" dirty="0"/>
          </a:p>
        </p:txBody>
      </p:sp>
      <p:sp>
        <p:nvSpPr>
          <p:cNvPr id="5" name="Content Placeholder 4"/>
          <p:cNvSpPr>
            <a:spLocks noGrp="1"/>
          </p:cNvSpPr>
          <p:nvPr>
            <p:ph idx="1"/>
          </p:nvPr>
        </p:nvSpPr>
        <p:spPr/>
        <p:txBody>
          <a:bodyPr>
            <a:normAutofit/>
          </a:bodyPr>
          <a:lstStyle/>
          <a:p>
            <a:pPr marL="0" indent="0">
              <a:buNone/>
            </a:pPr>
            <a:r>
              <a:rPr lang="en-US" sz="2400" dirty="0" smtClean="0"/>
              <a:t>for (int i = 0; i &lt; 10; i++)</a:t>
            </a:r>
          </a:p>
          <a:p>
            <a:pPr marL="0" indent="0">
              <a:buNone/>
            </a:pPr>
            <a:r>
              <a:rPr lang="en-US" sz="2400" dirty="0" smtClean="0"/>
              <a:t>{</a:t>
            </a:r>
          </a:p>
          <a:p>
            <a:pPr marL="0" indent="0">
              <a:buNone/>
            </a:pPr>
            <a:r>
              <a:rPr lang="en-US" sz="2400" dirty="0" smtClean="0"/>
              <a:t>	System.out.printIn(“foo”);</a:t>
            </a:r>
          </a:p>
          <a:p>
            <a:pPr marL="0" indent="0">
              <a:buNone/>
            </a:pPr>
            <a:r>
              <a:rPr lang="en-US" sz="2400" dirty="0" smtClean="0"/>
              <a:t>}</a:t>
            </a:r>
          </a:p>
          <a:p>
            <a:endParaRPr lang="en-US" sz="2400" dirty="0" smtClean="0"/>
          </a:p>
          <a:p>
            <a:r>
              <a:rPr lang="en-US" sz="2400" dirty="0" smtClean="0"/>
              <a:t>Write out on board (cheerleader questioning)</a:t>
            </a:r>
          </a:p>
          <a:p>
            <a:r>
              <a:rPr lang="en-US" sz="2400" dirty="0" smtClean="0"/>
              <a:t>Pose several variations on a slide</a:t>
            </a:r>
          </a:p>
          <a:p>
            <a:r>
              <a:rPr lang="en-US" sz="2400" dirty="0" smtClean="0"/>
              <a:t>Code live</a:t>
            </a:r>
          </a:p>
          <a:p>
            <a:pPr marL="0" indent="0">
              <a:buNone/>
            </a:pPr>
            <a:endParaRPr lang="en-US" dirty="0"/>
          </a:p>
        </p:txBody>
      </p:sp>
      <p:sp>
        <p:nvSpPr>
          <p:cNvPr id="6" name="TextBox 5"/>
          <p:cNvSpPr txBox="1"/>
          <p:nvPr/>
        </p:nvSpPr>
        <p:spPr>
          <a:xfrm>
            <a:off x="395536" y="5354642"/>
            <a:ext cx="7920880" cy="1323439"/>
          </a:xfrm>
          <a:prstGeom prst="rect">
            <a:avLst/>
          </a:prstGeom>
          <a:noFill/>
        </p:spPr>
        <p:txBody>
          <a:bodyPr wrap="square" rtlCol="0">
            <a:spAutoFit/>
          </a:bodyPr>
          <a:lstStyle/>
          <a:p>
            <a:r>
              <a:rPr lang="en-US" sz="4000" dirty="0" smtClean="0">
                <a:solidFill>
                  <a:srgbClr val="F79646"/>
                </a:solidFill>
              </a:rPr>
              <a:t>Problem: The teacher is the one doing the work!</a:t>
            </a:r>
            <a:endParaRPr lang="en-US" sz="4000" dirty="0">
              <a:solidFill>
                <a:srgbClr val="F79646"/>
              </a:solidFill>
            </a:endParaRPr>
          </a:p>
        </p:txBody>
      </p:sp>
    </p:spTree>
    <p:extLst>
      <p:ext uri="{BB962C8B-B14F-4D97-AF65-F5344CB8AC3E}">
        <p14:creationId xmlns:p14="http://schemas.microsoft.com/office/powerpoint/2010/main" val="966320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HK" dirty="0" smtClean="0"/>
              <a:t>A </a:t>
            </a:r>
            <a:r>
              <a:rPr lang="en-US" altLang="zh-HK" smtClean="0"/>
              <a:t>possible poll </a:t>
            </a:r>
            <a:endParaRPr lang="en-US" dirty="0">
              <a:solidFill>
                <a:srgbClr val="00B0F0"/>
              </a:solidFill>
            </a:endParaRPr>
          </a:p>
        </p:txBody>
      </p:sp>
      <p:sp>
        <p:nvSpPr>
          <p:cNvPr id="3" name="Content Placeholder 2"/>
          <p:cNvSpPr>
            <a:spLocks noGrp="1"/>
          </p:cNvSpPr>
          <p:nvPr>
            <p:ph idx="1"/>
          </p:nvPr>
        </p:nvSpPr>
        <p:spPr>
          <a:xfrm>
            <a:off x="1321296" y="1960240"/>
            <a:ext cx="5987008" cy="3701008"/>
          </a:xfrm>
        </p:spPr>
        <p:txBody>
          <a:bodyPr>
            <a:normAutofit/>
          </a:bodyPr>
          <a:lstStyle/>
          <a:p>
            <a:pPr marL="0" indent="0">
              <a:buNone/>
            </a:pPr>
            <a:r>
              <a:rPr lang="en-US" sz="2000" dirty="0" smtClean="0"/>
              <a:t>for (int i = 0; i &lt; 10; i++)</a:t>
            </a:r>
          </a:p>
          <a:p>
            <a:pPr marL="0" indent="0">
              <a:buNone/>
            </a:pPr>
            <a:r>
              <a:rPr lang="en-US" sz="2000" dirty="0" smtClean="0"/>
              <a:t>{</a:t>
            </a:r>
          </a:p>
          <a:p>
            <a:pPr marL="0" indent="0">
              <a:buNone/>
            </a:pPr>
            <a:r>
              <a:rPr lang="en-US" sz="2000" dirty="0" smtClean="0"/>
              <a:t>	System.out.printIn(“foo”);</a:t>
            </a:r>
          </a:p>
          <a:p>
            <a:pPr marL="0" indent="0">
              <a:buNone/>
            </a:pPr>
            <a:r>
              <a:rPr lang="en-US" sz="2000" dirty="0" smtClean="0"/>
              <a:t>}</a:t>
            </a:r>
          </a:p>
          <a:p>
            <a:pPr marL="0" indent="0">
              <a:buNone/>
            </a:pPr>
            <a:endParaRPr lang="en-US" sz="2000" dirty="0"/>
          </a:p>
          <a:p>
            <a:pPr marL="457200" indent="-457200">
              <a:buFont typeface="+mj-lt"/>
              <a:buAutoNum type="alphaUcPeriod"/>
            </a:pPr>
            <a:r>
              <a:rPr lang="en-US" sz="2000" dirty="0" smtClean="0"/>
              <a:t>0</a:t>
            </a:r>
          </a:p>
          <a:p>
            <a:pPr marL="457200" indent="-457200">
              <a:buFont typeface="+mj-lt"/>
              <a:buAutoNum type="alphaUcPeriod"/>
            </a:pPr>
            <a:r>
              <a:rPr lang="en-US" sz="2000" dirty="0" smtClean="0"/>
              <a:t>10</a:t>
            </a:r>
          </a:p>
          <a:p>
            <a:pPr marL="457200" indent="-457200">
              <a:buFont typeface="+mj-lt"/>
              <a:buAutoNum type="alphaUcPeriod"/>
            </a:pPr>
            <a:r>
              <a:rPr lang="en-US" sz="2000" dirty="0" smtClean="0"/>
              <a:t>9</a:t>
            </a:r>
          </a:p>
          <a:p>
            <a:pPr marL="457200" indent="-457200">
              <a:buFont typeface="+mj-lt"/>
              <a:buAutoNum type="alphaUcPeriod"/>
            </a:pPr>
            <a:r>
              <a:rPr lang="en-US" sz="2000" dirty="0" smtClean="0"/>
              <a:t>11</a:t>
            </a:r>
          </a:p>
          <a:p>
            <a:pPr marL="457200" indent="-457200">
              <a:buFont typeface="+mj-lt"/>
              <a:buAutoNum type="alphaUcPeriod"/>
            </a:pPr>
            <a:r>
              <a:rPr lang="en-US" sz="2000" dirty="0" smtClean="0"/>
              <a:t>None of the above</a:t>
            </a:r>
          </a:p>
        </p:txBody>
      </p:sp>
      <p:sp>
        <p:nvSpPr>
          <p:cNvPr id="4" name="TextBox 3"/>
          <p:cNvSpPr txBox="1"/>
          <p:nvPr/>
        </p:nvSpPr>
        <p:spPr>
          <a:xfrm>
            <a:off x="308654" y="5707559"/>
            <a:ext cx="8526693" cy="707886"/>
          </a:xfrm>
          <a:prstGeom prst="rect">
            <a:avLst/>
          </a:prstGeom>
          <a:noFill/>
        </p:spPr>
        <p:txBody>
          <a:bodyPr wrap="none" rtlCol="0">
            <a:spAutoFit/>
          </a:bodyPr>
          <a:lstStyle/>
          <a:p>
            <a:r>
              <a:rPr lang="en-US" sz="4000" dirty="0" smtClean="0">
                <a:solidFill>
                  <a:srgbClr val="F79646"/>
                </a:solidFill>
              </a:rPr>
              <a:t>Problem: Doesn’t encourage discussion!</a:t>
            </a:r>
            <a:endParaRPr lang="en-US" sz="4000" dirty="0">
              <a:solidFill>
                <a:srgbClr val="F79646"/>
              </a:solidFill>
            </a:endParaRPr>
          </a:p>
        </p:txBody>
      </p:sp>
      <p:sp>
        <p:nvSpPr>
          <p:cNvPr id="5" name="TextBox 4"/>
          <p:cNvSpPr txBox="1"/>
          <p:nvPr/>
        </p:nvSpPr>
        <p:spPr>
          <a:xfrm>
            <a:off x="611560" y="1268760"/>
            <a:ext cx="7344816" cy="553998"/>
          </a:xfrm>
          <a:prstGeom prst="rect">
            <a:avLst/>
          </a:prstGeom>
          <a:noFill/>
        </p:spPr>
        <p:txBody>
          <a:bodyPr wrap="square" rtlCol="0">
            <a:spAutoFit/>
          </a:bodyPr>
          <a:lstStyle>
            <a:defPPr>
              <a:defRPr lang="en-US"/>
            </a:defPPr>
            <a:lvl1pPr>
              <a:defRPr sz="3000">
                <a:solidFill>
                  <a:srgbClr val="00B0F0"/>
                </a:solidFill>
              </a:defRPr>
            </a:lvl1pPr>
          </a:lstStyle>
          <a:p>
            <a:r>
              <a:rPr lang="en-US" altLang="zh-HK"/>
              <a:t>How many times is “foo” printed?</a:t>
            </a:r>
            <a:endParaRPr lang="en-GB"/>
          </a:p>
        </p:txBody>
      </p:sp>
    </p:spTree>
    <p:extLst>
      <p:ext uri="{BB962C8B-B14F-4D97-AF65-F5344CB8AC3E}">
        <p14:creationId xmlns:p14="http://schemas.microsoft.com/office/powerpoint/2010/main" val="3817215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better poll</a:t>
            </a:r>
            <a:endParaRPr lang="en-US" dirty="0"/>
          </a:p>
        </p:txBody>
      </p:sp>
      <p:sp>
        <p:nvSpPr>
          <p:cNvPr id="3" name="Content Placeholder 2"/>
          <p:cNvSpPr>
            <a:spLocks noGrp="1"/>
          </p:cNvSpPr>
          <p:nvPr>
            <p:ph idx="1"/>
          </p:nvPr>
        </p:nvSpPr>
        <p:spPr>
          <a:xfrm>
            <a:off x="889248" y="2428438"/>
            <a:ext cx="5626968" cy="1936665"/>
          </a:xfrm>
        </p:spPr>
        <p:txBody>
          <a:bodyPr>
            <a:normAutofit/>
          </a:bodyPr>
          <a:lstStyle/>
          <a:p>
            <a:pPr marL="514350" indent="-514350">
              <a:buFont typeface="+mj-lt"/>
              <a:buAutoNum type="alphaUcPeriod"/>
            </a:pPr>
            <a:r>
              <a:rPr lang="en-US" sz="2600" dirty="0" smtClean="0"/>
              <a:t>for </a:t>
            </a:r>
            <a:r>
              <a:rPr lang="en-US" sz="2600" dirty="0"/>
              <a:t>(int j = 0; j &lt; 10; j</a:t>
            </a:r>
            <a:r>
              <a:rPr lang="en-US" sz="2600" dirty="0" smtClean="0"/>
              <a:t>++)</a:t>
            </a:r>
            <a:endParaRPr lang="en-US" sz="2600" dirty="0"/>
          </a:p>
          <a:p>
            <a:pPr marL="514350" indent="-514350">
              <a:buFont typeface="+mj-lt"/>
              <a:buAutoNum type="alphaUcPeriod"/>
            </a:pPr>
            <a:r>
              <a:rPr lang="en-US" sz="2600" dirty="0"/>
              <a:t>for (int j = 0; j &lt;= 10; j++)</a:t>
            </a:r>
            <a:r>
              <a:rPr lang="en-US" sz="2600" dirty="0" smtClean="0"/>
              <a:t> </a:t>
            </a:r>
          </a:p>
          <a:p>
            <a:pPr marL="514350" indent="-514350">
              <a:buFont typeface="+mj-lt"/>
              <a:buAutoNum type="alphaUcPeriod"/>
            </a:pPr>
            <a:r>
              <a:rPr lang="en-US" sz="2600" dirty="0"/>
              <a:t>for (int j = 1; j &lt; 10; j++)</a:t>
            </a:r>
            <a:r>
              <a:rPr lang="en-US" sz="2600" dirty="0" smtClean="0"/>
              <a:t> </a:t>
            </a:r>
          </a:p>
          <a:p>
            <a:pPr marL="514350" indent="-514350">
              <a:buFont typeface="+mj-lt"/>
              <a:buAutoNum type="alphaUcPeriod"/>
            </a:pPr>
            <a:r>
              <a:rPr lang="en-US" sz="2600" dirty="0" smtClean="0"/>
              <a:t>for </a:t>
            </a:r>
            <a:r>
              <a:rPr lang="en-US" sz="2600" dirty="0"/>
              <a:t>(int j = 1; j &lt;= 10; j++)</a:t>
            </a:r>
            <a:r>
              <a:rPr lang="en-US" sz="2600" dirty="0" smtClean="0"/>
              <a:t> </a:t>
            </a:r>
            <a:endParaRPr lang="en-US" sz="2600" dirty="0"/>
          </a:p>
        </p:txBody>
      </p:sp>
      <p:sp>
        <p:nvSpPr>
          <p:cNvPr id="4" name="TextBox 3"/>
          <p:cNvSpPr txBox="1"/>
          <p:nvPr/>
        </p:nvSpPr>
        <p:spPr>
          <a:xfrm>
            <a:off x="1102525" y="4343400"/>
            <a:ext cx="6938951" cy="707886"/>
          </a:xfrm>
          <a:prstGeom prst="rect">
            <a:avLst/>
          </a:prstGeom>
          <a:noFill/>
        </p:spPr>
        <p:txBody>
          <a:bodyPr wrap="none" rtlCol="0">
            <a:spAutoFit/>
          </a:bodyPr>
          <a:lstStyle/>
          <a:p>
            <a:r>
              <a:rPr lang="en-US" sz="4000" dirty="0" smtClean="0">
                <a:solidFill>
                  <a:srgbClr val="F79646"/>
                </a:solidFill>
              </a:rPr>
              <a:t>There’s something to talk about!</a:t>
            </a:r>
            <a:endParaRPr lang="en-US" sz="4000" dirty="0">
              <a:solidFill>
                <a:srgbClr val="F79646"/>
              </a:solidFill>
            </a:endParaRPr>
          </a:p>
        </p:txBody>
      </p:sp>
      <p:sp>
        <p:nvSpPr>
          <p:cNvPr id="5" name="TextBox 4"/>
          <p:cNvSpPr txBox="1"/>
          <p:nvPr/>
        </p:nvSpPr>
        <p:spPr>
          <a:xfrm>
            <a:off x="683568" y="4343400"/>
            <a:ext cx="7290341" cy="2185214"/>
          </a:xfrm>
          <a:prstGeom prst="rect">
            <a:avLst/>
          </a:prstGeom>
          <a:solidFill>
            <a:schemeClr val="bg1"/>
          </a:solidFill>
        </p:spPr>
        <p:txBody>
          <a:bodyPr wrap="square" rtlCol="0">
            <a:spAutoFit/>
          </a:bodyPr>
          <a:lstStyle/>
          <a:p>
            <a:r>
              <a:rPr lang="en-US" sz="3400" dirty="0" smtClean="0">
                <a:solidFill>
                  <a:srgbClr val="F79646"/>
                </a:solidFill>
              </a:rPr>
              <a:t>Better Because:</a:t>
            </a:r>
          </a:p>
          <a:p>
            <a:pPr marL="571500" indent="-571500">
              <a:buFont typeface="Arial" panose="020B0604020202020204" pitchFamily="34" charset="0"/>
              <a:buChar char="•"/>
            </a:pPr>
            <a:r>
              <a:rPr lang="en-US" sz="3400" dirty="0" smtClean="0">
                <a:solidFill>
                  <a:srgbClr val="F79646"/>
                </a:solidFill>
              </a:rPr>
              <a:t>2 answers correct</a:t>
            </a:r>
          </a:p>
          <a:p>
            <a:pPr marL="571500" indent="-571500">
              <a:buFont typeface="Arial" panose="020B0604020202020204" pitchFamily="34" charset="0"/>
              <a:buChar char="•"/>
            </a:pPr>
            <a:r>
              <a:rPr lang="en-US" sz="3400" dirty="0" smtClean="0">
                <a:solidFill>
                  <a:srgbClr val="F79646"/>
                </a:solidFill>
              </a:rPr>
              <a:t>Allows me draw their attention to</a:t>
            </a:r>
            <a:br>
              <a:rPr lang="en-US" sz="3400" dirty="0" smtClean="0">
                <a:solidFill>
                  <a:srgbClr val="F79646"/>
                </a:solidFill>
              </a:rPr>
            </a:br>
            <a:r>
              <a:rPr lang="en-US" sz="3400" dirty="0" smtClean="0">
                <a:solidFill>
                  <a:srgbClr val="F79646"/>
                </a:solidFill>
              </a:rPr>
              <a:t>3 important things about for loops</a:t>
            </a:r>
            <a:endParaRPr lang="en-US" sz="3400" dirty="0">
              <a:solidFill>
                <a:srgbClr val="F79646"/>
              </a:solidFill>
            </a:endParaRPr>
          </a:p>
        </p:txBody>
      </p:sp>
      <p:sp>
        <p:nvSpPr>
          <p:cNvPr id="6" name="TextBox 5"/>
          <p:cNvSpPr txBox="1"/>
          <p:nvPr/>
        </p:nvSpPr>
        <p:spPr>
          <a:xfrm>
            <a:off x="467544" y="1412776"/>
            <a:ext cx="8352928" cy="1015663"/>
          </a:xfrm>
          <a:prstGeom prst="rect">
            <a:avLst/>
          </a:prstGeom>
          <a:noFill/>
        </p:spPr>
        <p:txBody>
          <a:bodyPr wrap="square" rtlCol="0">
            <a:spAutoFit/>
          </a:bodyPr>
          <a:lstStyle/>
          <a:p>
            <a:r>
              <a:rPr lang="en-US" sz="3000" dirty="0">
                <a:solidFill>
                  <a:srgbClr val="00B0F0"/>
                </a:solidFill>
              </a:rPr>
              <a:t>Which of the following loop headers will cause the loop to run 10 times?</a:t>
            </a:r>
            <a:endParaRPr lang="en-GB" sz="3000" dirty="0">
              <a:solidFill>
                <a:srgbClr val="00B0F0"/>
              </a:solidFill>
            </a:endParaRPr>
          </a:p>
        </p:txBody>
      </p:sp>
    </p:spTree>
    <p:extLst>
      <p:ext uri="{BB962C8B-B14F-4D97-AF65-F5344CB8AC3E}">
        <p14:creationId xmlns:p14="http://schemas.microsoft.com/office/powerpoint/2010/main" val="3733090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2348880"/>
            <a:ext cx="8229600" cy="3417243"/>
          </a:xfrm>
        </p:spPr>
        <p:txBody>
          <a:bodyPr/>
          <a:lstStyle/>
          <a:p>
            <a:r>
              <a:rPr lang="en-GB" smtClean="0"/>
              <a:t>You may want to visit the website at </a:t>
            </a:r>
            <a:r>
              <a:rPr lang="en-GB"/>
              <a:t>the University of British </a:t>
            </a:r>
            <a:r>
              <a:rPr lang="en-GB" smtClean="0"/>
              <a:t>Columbia for more useful resources on Student Response Systems (i.e. Clickers)</a:t>
            </a:r>
          </a:p>
          <a:p>
            <a:r>
              <a:rPr lang="en-GB"/>
              <a:t>www.cwsei.ubc.ca/SEI_research</a:t>
            </a:r>
          </a:p>
          <a:p>
            <a:endParaRPr lang="en-GB" smtClean="0"/>
          </a:p>
          <a:p>
            <a:endParaRPr lang="en-GB"/>
          </a:p>
        </p:txBody>
      </p:sp>
      <p:sp>
        <p:nvSpPr>
          <p:cNvPr id="3" name="Title 2"/>
          <p:cNvSpPr>
            <a:spLocks noGrp="1"/>
          </p:cNvSpPr>
          <p:nvPr>
            <p:ph type="title"/>
          </p:nvPr>
        </p:nvSpPr>
        <p:spPr>
          <a:xfrm>
            <a:off x="457200" y="845840"/>
            <a:ext cx="8229600" cy="1143000"/>
          </a:xfrm>
        </p:spPr>
        <p:txBody>
          <a:bodyPr/>
          <a:lstStyle/>
          <a:p>
            <a:r>
              <a:rPr lang="en-GB" smtClean="0"/>
              <a:t>Questions from the Carl </a:t>
            </a:r>
            <a:r>
              <a:rPr lang="en-GB"/>
              <a:t>Wieman Science Education Initiative  </a:t>
            </a:r>
          </a:p>
        </p:txBody>
      </p:sp>
    </p:spTree>
    <p:extLst>
      <p:ext uri="{BB962C8B-B14F-4D97-AF65-F5344CB8AC3E}">
        <p14:creationId xmlns:p14="http://schemas.microsoft.com/office/powerpoint/2010/main" val="31208380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228600" y="1257300"/>
            <a:ext cx="2628900" cy="1943100"/>
          </a:xfrm>
          <a:prstGeom prst="rect">
            <a:avLst/>
          </a:prstGeom>
        </p:spPr>
        <p:txBody>
          <a:bodyPr vert="horz" lIns="91440" tIns="45720" rIns="91440" bIns="45720" rtlCol="0">
            <a:noAutofit/>
          </a:bodyPr>
          <a:lstStyle/>
          <a:p>
            <a:r>
              <a:rPr lang="en-CA" sz="2800" dirty="0" smtClean="0"/>
              <a:t>A ball is rolling around the inside of a circular track. The ball leaves the track at point P. </a:t>
            </a:r>
            <a:br>
              <a:rPr lang="en-CA" sz="2800" dirty="0" smtClean="0"/>
            </a:br>
            <a:r>
              <a:rPr lang="en-CA" sz="2800" dirty="0" smtClean="0"/>
              <a:t/>
            </a:r>
            <a:br>
              <a:rPr lang="en-CA" sz="2800" dirty="0" smtClean="0"/>
            </a:br>
            <a:r>
              <a:rPr lang="en-CA" sz="2800" dirty="0" smtClean="0"/>
              <a:t/>
            </a:r>
            <a:br>
              <a:rPr lang="en-CA" sz="2800" dirty="0" smtClean="0"/>
            </a:br>
            <a:r>
              <a:rPr lang="en-CA" sz="2800" dirty="0" smtClean="0">
                <a:solidFill>
                  <a:srgbClr val="0070C0"/>
                </a:solidFill>
              </a:rPr>
              <a:t>Which path does the ball follow?</a:t>
            </a:r>
            <a:endParaRPr lang="en-CA" sz="2800" dirty="0">
              <a:solidFill>
                <a:srgbClr val="0070C0"/>
              </a:solidFill>
            </a:endParaRPr>
          </a:p>
        </p:txBody>
      </p:sp>
      <p:sp>
        <p:nvSpPr>
          <p:cNvPr id="8" name="Slide Number Placeholder 7"/>
          <p:cNvSpPr>
            <a:spLocks noGrp="1"/>
          </p:cNvSpPr>
          <p:nvPr>
            <p:ph type="sldNum" sz="quarter" idx="12"/>
          </p:nvPr>
        </p:nvSpPr>
        <p:spPr>
          <a:xfrm>
            <a:off x="7010400" y="6492875"/>
            <a:ext cx="2133600" cy="365125"/>
          </a:xfrm>
        </p:spPr>
        <p:txBody>
          <a:bodyPr/>
          <a:lstStyle/>
          <a:p>
            <a:fld id="{A80BA26A-876E-4FB1-95BC-1A5C7C0E165F}" type="slidenum">
              <a:rPr lang="en-CA" smtClean="0">
                <a:hlinkClick r:id="" action="ppaction://noaction"/>
              </a:rPr>
              <a:pPr/>
              <a:t>7</a:t>
            </a:fld>
            <a:endParaRPr lang="en-CA" dirty="0"/>
          </a:p>
        </p:txBody>
      </p:sp>
      <p:sp>
        <p:nvSpPr>
          <p:cNvPr id="48" name="Arc 47"/>
          <p:cNvSpPr>
            <a:spLocks noChangeAspect="1"/>
          </p:cNvSpPr>
          <p:nvPr/>
        </p:nvSpPr>
        <p:spPr>
          <a:xfrm>
            <a:off x="2857500" y="2227117"/>
            <a:ext cx="3886200" cy="3886200"/>
          </a:xfrm>
          <a:prstGeom prst="arc">
            <a:avLst>
              <a:gd name="adj1" fmla="val 52688"/>
              <a:gd name="adj2" fmla="val 13463023"/>
            </a:avLst>
          </a:prstGeom>
          <a:ln w="57150">
            <a:prstDash val="soli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49" name="Oval 48"/>
          <p:cNvSpPr/>
          <p:nvPr/>
        </p:nvSpPr>
        <p:spPr>
          <a:xfrm flipH="1" flipV="1">
            <a:off x="2920963" y="4443845"/>
            <a:ext cx="178016" cy="17801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7" name="Arc 56"/>
          <p:cNvSpPr/>
          <p:nvPr/>
        </p:nvSpPr>
        <p:spPr>
          <a:xfrm>
            <a:off x="2857500" y="2331025"/>
            <a:ext cx="3886200" cy="3886200"/>
          </a:xfrm>
          <a:prstGeom prst="arc">
            <a:avLst>
              <a:gd name="adj1" fmla="val 16136956"/>
              <a:gd name="adj2" fmla="val 21511075"/>
            </a:avLst>
          </a:prstGeom>
          <a:ln w="38100">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58" name="Arc 57"/>
          <p:cNvSpPr/>
          <p:nvPr/>
        </p:nvSpPr>
        <p:spPr>
          <a:xfrm>
            <a:off x="2857500" y="1475505"/>
            <a:ext cx="3886200" cy="5597240"/>
          </a:xfrm>
          <a:prstGeom prst="arc">
            <a:avLst>
              <a:gd name="adj1" fmla="val 17615204"/>
              <a:gd name="adj2" fmla="val 21135716"/>
            </a:avLst>
          </a:prstGeom>
          <a:ln w="38100">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cxnSp>
        <p:nvCxnSpPr>
          <p:cNvPr id="59" name="Straight Connector 58"/>
          <p:cNvCxnSpPr/>
          <p:nvPr/>
        </p:nvCxnSpPr>
        <p:spPr>
          <a:xfrm rot="16200000" flipH="1">
            <a:off x="5616285" y="2828061"/>
            <a:ext cx="2254831" cy="0"/>
          </a:xfrm>
          <a:prstGeom prst="line">
            <a:avLst/>
          </a:prstGeom>
          <a:ln w="38100">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60" name="Arc 59"/>
          <p:cNvSpPr/>
          <p:nvPr/>
        </p:nvSpPr>
        <p:spPr>
          <a:xfrm flipH="1">
            <a:off x="6743700" y="1472045"/>
            <a:ext cx="3886200" cy="5597240"/>
          </a:xfrm>
          <a:prstGeom prst="arc">
            <a:avLst>
              <a:gd name="adj1" fmla="val 17553561"/>
              <a:gd name="adj2" fmla="val 21135716"/>
            </a:avLst>
          </a:prstGeom>
          <a:ln w="38100">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61" name="Arc 60"/>
          <p:cNvSpPr/>
          <p:nvPr/>
        </p:nvSpPr>
        <p:spPr>
          <a:xfrm flipH="1">
            <a:off x="6743700" y="2327565"/>
            <a:ext cx="3886200" cy="3886200"/>
          </a:xfrm>
          <a:prstGeom prst="arc">
            <a:avLst>
              <a:gd name="adj1" fmla="val 16136956"/>
              <a:gd name="adj2" fmla="val 21410800"/>
            </a:avLst>
          </a:prstGeom>
          <a:ln w="38100">
            <a:prstDash val="dash"/>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62" name="TextBox 61"/>
          <p:cNvSpPr txBox="1"/>
          <p:nvPr/>
        </p:nvSpPr>
        <p:spPr>
          <a:xfrm>
            <a:off x="6793989" y="3815195"/>
            <a:ext cx="393056" cy="523220"/>
          </a:xfrm>
          <a:prstGeom prst="rect">
            <a:avLst/>
          </a:prstGeom>
          <a:noFill/>
        </p:spPr>
        <p:txBody>
          <a:bodyPr wrap="square" rtlCol="0">
            <a:spAutoFit/>
          </a:bodyPr>
          <a:lstStyle/>
          <a:p>
            <a:r>
              <a:rPr lang="en-CA" sz="2800" dirty="0" smtClean="0"/>
              <a:t>P</a:t>
            </a:r>
            <a:endParaRPr lang="en-CA" sz="2800" dirty="0"/>
          </a:p>
        </p:txBody>
      </p:sp>
      <p:sp>
        <p:nvSpPr>
          <p:cNvPr id="63" name="TextBox 62"/>
          <p:cNvSpPr txBox="1"/>
          <p:nvPr/>
        </p:nvSpPr>
        <p:spPr>
          <a:xfrm>
            <a:off x="4357255" y="2074718"/>
            <a:ext cx="393056" cy="523220"/>
          </a:xfrm>
          <a:prstGeom prst="rect">
            <a:avLst/>
          </a:prstGeom>
          <a:noFill/>
        </p:spPr>
        <p:txBody>
          <a:bodyPr wrap="square" rtlCol="0">
            <a:spAutoFit/>
          </a:bodyPr>
          <a:lstStyle/>
          <a:p>
            <a:r>
              <a:rPr lang="en-CA" sz="2800" dirty="0" smtClean="0"/>
              <a:t>A</a:t>
            </a:r>
            <a:endParaRPr lang="en-CA" sz="2800" dirty="0"/>
          </a:p>
        </p:txBody>
      </p:sp>
      <p:sp>
        <p:nvSpPr>
          <p:cNvPr id="64" name="TextBox 63"/>
          <p:cNvSpPr txBox="1"/>
          <p:nvPr/>
        </p:nvSpPr>
        <p:spPr>
          <a:xfrm>
            <a:off x="5434446" y="1565563"/>
            <a:ext cx="393056" cy="523220"/>
          </a:xfrm>
          <a:prstGeom prst="rect">
            <a:avLst/>
          </a:prstGeom>
          <a:noFill/>
        </p:spPr>
        <p:txBody>
          <a:bodyPr wrap="square" rtlCol="0">
            <a:spAutoFit/>
          </a:bodyPr>
          <a:lstStyle/>
          <a:p>
            <a:r>
              <a:rPr lang="en-CA" sz="2800" dirty="0" smtClean="0"/>
              <a:t>B</a:t>
            </a:r>
            <a:endParaRPr lang="en-CA" sz="2800" dirty="0"/>
          </a:p>
        </p:txBody>
      </p:sp>
      <p:sp>
        <p:nvSpPr>
          <p:cNvPr id="65" name="TextBox 64"/>
          <p:cNvSpPr txBox="1"/>
          <p:nvPr/>
        </p:nvSpPr>
        <p:spPr>
          <a:xfrm>
            <a:off x="6556665" y="1257300"/>
            <a:ext cx="393056" cy="523220"/>
          </a:xfrm>
          <a:prstGeom prst="rect">
            <a:avLst/>
          </a:prstGeom>
          <a:noFill/>
        </p:spPr>
        <p:txBody>
          <a:bodyPr wrap="square" rtlCol="0">
            <a:spAutoFit/>
          </a:bodyPr>
          <a:lstStyle/>
          <a:p>
            <a:r>
              <a:rPr lang="en-CA" sz="2800" dirty="0" smtClean="0"/>
              <a:t>C</a:t>
            </a:r>
            <a:endParaRPr lang="en-CA" sz="2800" dirty="0"/>
          </a:p>
        </p:txBody>
      </p:sp>
      <p:sp>
        <p:nvSpPr>
          <p:cNvPr id="66" name="TextBox 65"/>
          <p:cNvSpPr txBox="1"/>
          <p:nvPr/>
        </p:nvSpPr>
        <p:spPr>
          <a:xfrm>
            <a:off x="7658100" y="1561890"/>
            <a:ext cx="393056" cy="523220"/>
          </a:xfrm>
          <a:prstGeom prst="rect">
            <a:avLst/>
          </a:prstGeom>
          <a:noFill/>
        </p:spPr>
        <p:txBody>
          <a:bodyPr wrap="square" rtlCol="0">
            <a:spAutoFit/>
          </a:bodyPr>
          <a:lstStyle/>
          <a:p>
            <a:r>
              <a:rPr lang="en-CA" sz="2800" dirty="0" smtClean="0"/>
              <a:t>D</a:t>
            </a:r>
            <a:endParaRPr lang="en-CA" sz="2800" dirty="0"/>
          </a:p>
        </p:txBody>
      </p:sp>
      <p:sp>
        <p:nvSpPr>
          <p:cNvPr id="67" name="TextBox 66"/>
          <p:cNvSpPr txBox="1"/>
          <p:nvPr/>
        </p:nvSpPr>
        <p:spPr>
          <a:xfrm>
            <a:off x="8686800" y="2074718"/>
            <a:ext cx="393056" cy="523220"/>
          </a:xfrm>
          <a:prstGeom prst="rect">
            <a:avLst/>
          </a:prstGeom>
          <a:noFill/>
        </p:spPr>
        <p:txBody>
          <a:bodyPr wrap="square" rtlCol="0">
            <a:spAutoFit/>
          </a:bodyPr>
          <a:lstStyle/>
          <a:p>
            <a:r>
              <a:rPr lang="en-CA" sz="2800" dirty="0" smtClean="0"/>
              <a:t>E</a:t>
            </a:r>
            <a:endParaRPr lang="en-CA" sz="2800" dirty="0"/>
          </a:p>
        </p:txBody>
      </p:sp>
      <p:sp>
        <p:nvSpPr>
          <p:cNvPr id="68" name="Arc 67"/>
          <p:cNvSpPr>
            <a:spLocks noChangeAspect="1"/>
          </p:cNvSpPr>
          <p:nvPr/>
        </p:nvSpPr>
        <p:spPr>
          <a:xfrm>
            <a:off x="2971800" y="2341417"/>
            <a:ext cx="3657600" cy="3657600"/>
          </a:xfrm>
          <a:prstGeom prst="arc">
            <a:avLst>
              <a:gd name="adj1" fmla="val 10365999"/>
              <a:gd name="adj2" fmla="val 13463023"/>
            </a:avLst>
          </a:prstGeom>
          <a:ln w="38100">
            <a:solidFill>
              <a:schemeClr val="tx1"/>
            </a:solidFill>
            <a:prstDash val="solid"/>
            <a:headEnd type="triangle" w="med" len="med"/>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dirty="0"/>
          </a:p>
        </p:txBody>
      </p:sp>
      <p:sp>
        <p:nvSpPr>
          <p:cNvPr id="19" name="Title 1"/>
          <p:cNvSpPr>
            <a:spLocks noGrp="1"/>
          </p:cNvSpPr>
          <p:nvPr>
            <p:ph type="title"/>
          </p:nvPr>
        </p:nvSpPr>
        <p:spPr>
          <a:xfrm>
            <a:off x="457200" y="0"/>
            <a:ext cx="8229600" cy="1143000"/>
          </a:xfrm>
        </p:spPr>
        <p:txBody>
          <a:bodyPr anchor="ctr">
            <a:noAutofit/>
          </a:bodyPr>
          <a:lstStyle/>
          <a:p>
            <a:r>
              <a:rPr lang="en-CA" dirty="0" smtClean="0"/>
              <a:t>Example</a:t>
            </a:r>
            <a:r>
              <a:rPr lang="en-CA" smtClean="0"/>
              <a:t>: Graphical Question</a:t>
            </a:r>
            <a:endParaRPr lang="en-CA" dirty="0"/>
          </a:p>
        </p:txBody>
      </p:sp>
    </p:spTree>
    <p:extLst>
      <p:ext uri="{BB962C8B-B14F-4D97-AF65-F5344CB8AC3E}">
        <p14:creationId xmlns:p14="http://schemas.microsoft.com/office/powerpoint/2010/main" val="18164499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753099" y="5135740"/>
            <a:ext cx="1190501" cy="1291492"/>
            <a:chOff x="4537075" y="5143500"/>
            <a:chExt cx="1749425" cy="1719072"/>
          </a:xfrm>
        </p:grpSpPr>
        <p:sp>
          <p:nvSpPr>
            <p:cNvPr id="19" name="Rectangle 18"/>
            <p:cNvSpPr/>
            <p:nvPr/>
          </p:nvSpPr>
          <p:spPr>
            <a:xfrm>
              <a:off x="4537075" y="5143500"/>
              <a:ext cx="1749425" cy="1719072"/>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pic>
          <p:nvPicPr>
            <p:cNvPr id="20" name="Picture 4" descr="Exam 1_Q16_Fall_2007"/>
            <p:cNvPicPr>
              <a:picLocks noChangeAspect="1" noChangeArrowheads="1"/>
            </p:cNvPicPr>
            <p:nvPr/>
          </p:nvPicPr>
          <p:blipFill>
            <a:blip r:embed="rId3" cstate="print"/>
            <a:srcRect l="4278" t="46527" r="78612" b="6291"/>
            <a:stretch>
              <a:fillRect/>
            </a:stretch>
          </p:blipFill>
          <p:spPr bwMode="auto">
            <a:xfrm>
              <a:off x="4537075" y="5143500"/>
              <a:ext cx="914400" cy="1714500"/>
            </a:xfrm>
            <a:prstGeom prst="rect">
              <a:avLst/>
            </a:prstGeom>
            <a:noFill/>
            <a:ln w="9525">
              <a:noFill/>
              <a:miter lim="800000"/>
              <a:headEnd/>
              <a:tailEnd/>
            </a:ln>
          </p:spPr>
        </p:pic>
      </p:grpSp>
      <p:pic>
        <p:nvPicPr>
          <p:cNvPr id="22" name="Picture 4" descr="Exam 1_Q16_Fall_2007"/>
          <p:cNvPicPr>
            <a:picLocks noChangeAspect="1" noChangeArrowheads="1"/>
          </p:cNvPicPr>
          <p:nvPr/>
        </p:nvPicPr>
        <p:blipFill rotWithShape="1">
          <a:blip r:embed="rId3" cstate="print"/>
          <a:srcRect l="9249" t="2354" r="64828" b="51184"/>
          <a:stretch/>
        </p:blipFill>
        <p:spPr bwMode="auto">
          <a:xfrm>
            <a:off x="1191736" y="3086101"/>
            <a:ext cx="1108064" cy="1350364"/>
          </a:xfrm>
          <a:prstGeom prst="rect">
            <a:avLst/>
          </a:prstGeom>
          <a:noFill/>
          <a:ln w="9525">
            <a:noFill/>
            <a:miter lim="800000"/>
            <a:headEnd/>
            <a:tailEnd/>
          </a:ln>
        </p:spPr>
      </p:pic>
      <p:pic>
        <p:nvPicPr>
          <p:cNvPr id="23" name="Picture 4" descr="Exam 1_Q16_Fall_2007"/>
          <p:cNvPicPr>
            <a:picLocks noChangeAspect="1" noChangeArrowheads="1"/>
          </p:cNvPicPr>
          <p:nvPr/>
        </p:nvPicPr>
        <p:blipFill rotWithShape="1">
          <a:blip r:embed="rId3" cstate="print"/>
          <a:srcRect l="43543" t="6291" r="30534" b="47247"/>
          <a:stretch/>
        </p:blipFill>
        <p:spPr bwMode="auto">
          <a:xfrm>
            <a:off x="3710372" y="3091019"/>
            <a:ext cx="1104028" cy="1345445"/>
          </a:xfrm>
          <a:prstGeom prst="rect">
            <a:avLst/>
          </a:prstGeom>
          <a:noFill/>
          <a:ln w="9525">
            <a:noFill/>
            <a:miter lim="800000"/>
            <a:headEnd/>
            <a:tailEnd/>
          </a:ln>
        </p:spPr>
      </p:pic>
      <p:pic>
        <p:nvPicPr>
          <p:cNvPr id="24" name="Picture 4" descr="Exam 1_Q16_Fall_2007"/>
          <p:cNvPicPr>
            <a:picLocks noChangeAspect="1" noChangeArrowheads="1"/>
          </p:cNvPicPr>
          <p:nvPr/>
        </p:nvPicPr>
        <p:blipFill rotWithShape="1">
          <a:blip r:embed="rId3" cstate="print"/>
          <a:srcRect l="74327" t="6688" r="-250" b="46850"/>
          <a:stretch/>
        </p:blipFill>
        <p:spPr bwMode="auto">
          <a:xfrm>
            <a:off x="6444208" y="3091018"/>
            <a:ext cx="1163646" cy="1418101"/>
          </a:xfrm>
          <a:prstGeom prst="rect">
            <a:avLst/>
          </a:prstGeom>
          <a:noFill/>
          <a:ln w="9525">
            <a:noFill/>
            <a:miter lim="800000"/>
            <a:headEnd/>
            <a:tailEnd/>
          </a:ln>
        </p:spPr>
      </p:pic>
      <p:pic>
        <p:nvPicPr>
          <p:cNvPr id="25" name="Picture 4" descr="Exam 1_Q16_Fall_2007"/>
          <p:cNvPicPr>
            <a:picLocks noChangeAspect="1" noChangeArrowheads="1"/>
          </p:cNvPicPr>
          <p:nvPr/>
        </p:nvPicPr>
        <p:blipFill rotWithShape="1">
          <a:blip r:embed="rId3" cstate="print"/>
          <a:srcRect l="5856" t="46796" r="64440" b="6742"/>
          <a:stretch/>
        </p:blipFill>
        <p:spPr bwMode="auto">
          <a:xfrm>
            <a:off x="2048829" y="5157192"/>
            <a:ext cx="1155019" cy="1228440"/>
          </a:xfrm>
          <a:prstGeom prst="rect">
            <a:avLst/>
          </a:prstGeom>
          <a:noFill/>
          <a:ln w="9525">
            <a:noFill/>
            <a:miter lim="800000"/>
            <a:headEnd/>
            <a:tailEnd/>
          </a:ln>
        </p:spPr>
      </p:pic>
      <p:sp>
        <p:nvSpPr>
          <p:cNvPr id="2" name="Title 1"/>
          <p:cNvSpPr>
            <a:spLocks noGrp="1"/>
          </p:cNvSpPr>
          <p:nvPr>
            <p:ph type="title"/>
          </p:nvPr>
        </p:nvSpPr>
        <p:spPr/>
        <p:txBody>
          <a:bodyPr/>
          <a:lstStyle/>
          <a:p>
            <a:r>
              <a:rPr lang="en-CA" dirty="0" smtClean="0"/>
              <a:t>Example</a:t>
            </a:r>
            <a:r>
              <a:rPr lang="en-CA" smtClean="0"/>
              <a:t>: Photo Question</a:t>
            </a:r>
            <a:endParaRPr lang="en-CA" dirty="0"/>
          </a:p>
        </p:txBody>
      </p:sp>
      <p:sp>
        <p:nvSpPr>
          <p:cNvPr id="3" name="Content Placeholder 2"/>
          <p:cNvSpPr>
            <a:spLocks noGrp="1"/>
          </p:cNvSpPr>
          <p:nvPr>
            <p:ph idx="1"/>
          </p:nvPr>
        </p:nvSpPr>
        <p:spPr>
          <a:xfrm>
            <a:off x="457200" y="1498476"/>
            <a:ext cx="6858000" cy="1714500"/>
          </a:xfrm>
        </p:spPr>
        <p:txBody>
          <a:bodyPr>
            <a:normAutofit/>
          </a:bodyPr>
          <a:lstStyle/>
          <a:p>
            <a:pPr marL="0" indent="0" fontAlgn="base">
              <a:spcBef>
                <a:spcPct val="0"/>
              </a:spcBef>
              <a:spcAft>
                <a:spcPct val="0"/>
              </a:spcAft>
              <a:buNone/>
            </a:pPr>
            <a:r>
              <a:rPr lang="en-US" sz="2800" dirty="0" smtClean="0"/>
              <a:t>If this is the phase of the Moon when it rises:</a:t>
            </a:r>
          </a:p>
          <a:p>
            <a:pPr marL="0" indent="0" fontAlgn="base">
              <a:spcBef>
                <a:spcPct val="0"/>
              </a:spcBef>
              <a:spcAft>
                <a:spcPct val="0"/>
              </a:spcAft>
              <a:buNone/>
            </a:pPr>
            <a:endParaRPr lang="en-US" sz="2800" dirty="0" smtClean="0"/>
          </a:p>
          <a:p>
            <a:pPr marL="0" indent="0" fontAlgn="base">
              <a:spcBef>
                <a:spcPct val="0"/>
              </a:spcBef>
              <a:spcAft>
                <a:spcPct val="0"/>
              </a:spcAft>
              <a:buNone/>
            </a:pPr>
            <a:r>
              <a:rPr lang="en-US" sz="2800" dirty="0" smtClean="0">
                <a:solidFill>
                  <a:srgbClr val="0070C0"/>
                </a:solidFill>
              </a:rPr>
              <a:t>what is the phase of the Moon 12 hours later? </a:t>
            </a: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rId4" action="ppaction://hlinksldjump"/>
              </a:rPr>
              <a:pPr/>
              <a:t>8</a:t>
            </a:fld>
            <a:endParaRPr lang="en-CA" dirty="0">
              <a:hlinkClick r:id="rId4" action="ppaction://hlinksldjump"/>
            </a:endParaRPr>
          </a:p>
        </p:txBody>
      </p:sp>
      <p:sp>
        <p:nvSpPr>
          <p:cNvPr id="7" name="Rectangle 6"/>
          <p:cNvSpPr/>
          <p:nvPr/>
        </p:nvSpPr>
        <p:spPr>
          <a:xfrm>
            <a:off x="685800" y="30861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smtClean="0"/>
              <a:t>A</a:t>
            </a:r>
            <a:endParaRPr lang="en-CA" dirty="0"/>
          </a:p>
        </p:txBody>
      </p:sp>
      <p:sp>
        <p:nvSpPr>
          <p:cNvPr id="9" name="Rectangle 8"/>
          <p:cNvSpPr/>
          <p:nvPr/>
        </p:nvSpPr>
        <p:spPr>
          <a:xfrm>
            <a:off x="3200400" y="30861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smtClean="0"/>
              <a:t>B</a:t>
            </a:r>
            <a:endParaRPr lang="en-CA" dirty="0"/>
          </a:p>
        </p:txBody>
      </p:sp>
      <p:sp>
        <p:nvSpPr>
          <p:cNvPr id="11" name="Rectangle 10"/>
          <p:cNvSpPr/>
          <p:nvPr/>
        </p:nvSpPr>
        <p:spPr>
          <a:xfrm>
            <a:off x="1485900" y="517236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smtClean="0"/>
              <a:t>D</a:t>
            </a:r>
            <a:endParaRPr lang="en-CA" dirty="0"/>
          </a:p>
        </p:txBody>
      </p:sp>
      <p:sp>
        <p:nvSpPr>
          <p:cNvPr id="10" name="Rectangle 9"/>
          <p:cNvSpPr/>
          <p:nvPr/>
        </p:nvSpPr>
        <p:spPr>
          <a:xfrm>
            <a:off x="5943600" y="30861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800" dirty="0" smtClean="0"/>
              <a:t>C</a:t>
            </a:r>
            <a:endParaRPr lang="en-CA" dirty="0"/>
          </a:p>
        </p:txBody>
      </p:sp>
      <p:pic>
        <p:nvPicPr>
          <p:cNvPr id="17" name="Picture 4" descr="Exam 1_Q16_Fall_2007"/>
          <p:cNvPicPr>
            <a:picLocks noChangeAspect="1" noChangeArrowheads="1"/>
          </p:cNvPicPr>
          <p:nvPr/>
        </p:nvPicPr>
        <p:blipFill>
          <a:blip r:embed="rId3" cstate="print"/>
          <a:srcRect l="40637" t="3145" r="31559" b="49673"/>
          <a:stretch>
            <a:fillRect/>
          </a:stretch>
        </p:blipFill>
        <p:spPr bwMode="auto">
          <a:xfrm>
            <a:off x="7291144" y="1412776"/>
            <a:ext cx="811291" cy="936104"/>
          </a:xfrm>
          <a:prstGeom prst="rect">
            <a:avLst/>
          </a:prstGeom>
          <a:noFill/>
          <a:ln w="9525">
            <a:noFill/>
            <a:miter lim="800000"/>
            <a:headEnd/>
            <a:tailEnd/>
          </a:ln>
        </p:spPr>
      </p:pic>
      <p:sp>
        <p:nvSpPr>
          <p:cNvPr id="12" name="Rectangle 11"/>
          <p:cNvSpPr/>
          <p:nvPr/>
        </p:nvSpPr>
        <p:spPr>
          <a:xfrm>
            <a:off x="4229100" y="517236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2800" dirty="0" smtClean="0"/>
              <a:t>E</a:t>
            </a:r>
            <a:endParaRPr lang="en-CA" dirty="0"/>
          </a:p>
        </p:txBody>
      </p:sp>
    </p:spTree>
    <p:extLst>
      <p:ext uri="{BB962C8B-B14F-4D97-AF65-F5344CB8AC3E}">
        <p14:creationId xmlns:p14="http://schemas.microsoft.com/office/powerpoint/2010/main" val="30889581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Example: Graphical Answer</a:t>
            </a:r>
            <a:endParaRPr lang="en-CA" dirty="0"/>
          </a:p>
        </p:txBody>
      </p:sp>
      <p:sp>
        <p:nvSpPr>
          <p:cNvPr id="3" name="Content Placeholder 2"/>
          <p:cNvSpPr>
            <a:spLocks noGrp="1"/>
          </p:cNvSpPr>
          <p:nvPr>
            <p:ph idx="1"/>
          </p:nvPr>
        </p:nvSpPr>
        <p:spPr>
          <a:xfrm>
            <a:off x="457200" y="1352128"/>
            <a:ext cx="8229600" cy="5029200"/>
          </a:xfrm>
        </p:spPr>
        <p:txBody>
          <a:bodyPr>
            <a:normAutofit/>
          </a:bodyPr>
          <a:lstStyle/>
          <a:p>
            <a:pPr marL="0" indent="0" fontAlgn="base">
              <a:spcBef>
                <a:spcPct val="0"/>
              </a:spcBef>
              <a:spcAft>
                <a:spcPct val="0"/>
              </a:spcAft>
              <a:buNone/>
            </a:pPr>
            <a:r>
              <a:rPr lang="en-US" sz="2800" dirty="0" smtClean="0">
                <a:solidFill>
                  <a:prstClr val="black"/>
                </a:solidFill>
                <a:latin typeface="Calibri" charset="0"/>
                <a:ea typeface="ＭＳ Ｐゴシック" charset="0"/>
                <a:cs typeface="ＭＳ Ｐゴシック" charset="0"/>
              </a:rPr>
              <a:t>Susan throws a ball straight up into the air. It goes up and then falls back into her hand 2 seconds later.</a:t>
            </a:r>
          </a:p>
          <a:p>
            <a:pPr marL="0" indent="0" fontAlgn="base">
              <a:spcBef>
                <a:spcPct val="0"/>
              </a:spcBef>
              <a:spcAft>
                <a:spcPct val="0"/>
              </a:spcAft>
              <a:buNone/>
            </a:pPr>
            <a:endParaRPr lang="en-US" sz="2800" dirty="0" smtClean="0">
              <a:solidFill>
                <a:prstClr val="black"/>
              </a:solidFill>
              <a:latin typeface="Calibri" charset="0"/>
              <a:ea typeface="ＭＳ Ｐゴシック" charset="0"/>
              <a:cs typeface="ＭＳ Ｐゴシック" charset="0"/>
            </a:endParaRPr>
          </a:p>
          <a:p>
            <a:pPr marL="0" indent="0" fontAlgn="base">
              <a:spcBef>
                <a:spcPct val="0"/>
              </a:spcBef>
              <a:spcAft>
                <a:spcPct val="0"/>
              </a:spcAft>
              <a:buNone/>
            </a:pPr>
            <a:r>
              <a:rPr lang="en-US" sz="2800" b="1" dirty="0" smtClean="0">
                <a:solidFill>
                  <a:srgbClr val="FF0000"/>
                </a:solidFill>
                <a:latin typeface="Calibri" charset="0"/>
                <a:ea typeface="ＭＳ Ｐゴシック" charset="0"/>
                <a:cs typeface="ＭＳ Ｐゴシック" charset="0"/>
              </a:rPr>
              <a:t>Draw</a:t>
            </a:r>
            <a:r>
              <a:rPr lang="en-US" sz="2800" dirty="0" smtClean="0">
                <a:solidFill>
                  <a:prstClr val="black"/>
                </a:solidFill>
                <a:latin typeface="Calibri" charset="0"/>
                <a:ea typeface="ＭＳ Ｐゴシック" charset="0"/>
                <a:cs typeface="ＭＳ Ｐゴシック" charset="0"/>
              </a:rPr>
              <a:t> a graph showing the velocity of the ball from the moment it leaves her hand until she catches it again.</a:t>
            </a:r>
          </a:p>
          <a:p>
            <a:pPr marL="0" indent="0" fontAlgn="base">
              <a:spcBef>
                <a:spcPct val="0"/>
              </a:spcBef>
              <a:spcAft>
                <a:spcPct val="0"/>
              </a:spcAft>
              <a:buNone/>
            </a:pPr>
            <a:endParaRPr lang="en-US" sz="2800" dirty="0" smtClean="0">
              <a:solidFill>
                <a:prstClr val="black"/>
              </a:solidFill>
              <a:latin typeface="Calibri" charset="0"/>
              <a:ea typeface="ＭＳ Ｐゴシック" charset="0"/>
              <a:cs typeface="ＭＳ Ｐゴシック" charset="0"/>
            </a:endParaRPr>
          </a:p>
        </p:txBody>
      </p:sp>
      <p:sp>
        <p:nvSpPr>
          <p:cNvPr id="5" name="Slide Number Placeholder 4"/>
          <p:cNvSpPr>
            <a:spLocks noGrp="1"/>
          </p:cNvSpPr>
          <p:nvPr>
            <p:ph type="sldNum" sz="quarter" idx="12"/>
          </p:nvPr>
        </p:nvSpPr>
        <p:spPr/>
        <p:txBody>
          <a:bodyPr/>
          <a:lstStyle/>
          <a:p>
            <a:fld id="{BD22AEF0-C4C1-4CAB-89E0-FEFC02B05CA0}" type="slidenum">
              <a:rPr lang="en-CA" smtClean="0">
                <a:hlinkClick r:id="" action="ppaction://noaction"/>
              </a:rPr>
              <a:pPr/>
              <a:t>9</a:t>
            </a:fld>
            <a:endParaRPr lang="en-CA" dirty="0"/>
          </a:p>
        </p:txBody>
      </p:sp>
      <p:cxnSp>
        <p:nvCxnSpPr>
          <p:cNvPr id="13" name="Straight Arrow Connector 12"/>
          <p:cNvCxnSpPr/>
          <p:nvPr/>
        </p:nvCxnSpPr>
        <p:spPr>
          <a:xfrm>
            <a:off x="3129262" y="5029200"/>
            <a:ext cx="30861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6215362" y="4803497"/>
            <a:ext cx="756938" cy="461665"/>
          </a:xfrm>
          <a:prstGeom prst="rect">
            <a:avLst/>
          </a:prstGeom>
        </p:spPr>
        <p:txBody>
          <a:bodyPr wrap="none">
            <a:spAutoFit/>
          </a:bodyPr>
          <a:lstStyle/>
          <a:p>
            <a:r>
              <a:rPr lang="en-US" sz="2400" dirty="0" smtClean="0">
                <a:solidFill>
                  <a:prstClr val="black"/>
                </a:solidFill>
                <a:latin typeface="Calibri" charset="0"/>
              </a:rPr>
              <a:t>time</a:t>
            </a:r>
            <a:endParaRPr lang="en-CA" sz="2400" dirty="0"/>
          </a:p>
        </p:txBody>
      </p:sp>
      <p:cxnSp>
        <p:nvCxnSpPr>
          <p:cNvPr id="17" name="Straight Arrow Connector 16"/>
          <p:cNvCxnSpPr/>
          <p:nvPr/>
        </p:nvCxnSpPr>
        <p:spPr>
          <a:xfrm rot="16200000">
            <a:off x="2214861" y="5029200"/>
            <a:ext cx="2743200" cy="0"/>
          </a:xfrm>
          <a:prstGeom prst="straightConnector1">
            <a:avLst/>
          </a:prstGeom>
          <a:ln w="38100">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sp>
        <p:nvSpPr>
          <p:cNvPr id="18" name="Rectangle 17"/>
          <p:cNvSpPr/>
          <p:nvPr/>
        </p:nvSpPr>
        <p:spPr>
          <a:xfrm>
            <a:off x="2400300" y="3771900"/>
            <a:ext cx="1149867" cy="461665"/>
          </a:xfrm>
          <a:prstGeom prst="rect">
            <a:avLst/>
          </a:prstGeom>
        </p:spPr>
        <p:txBody>
          <a:bodyPr wrap="none">
            <a:spAutoFit/>
          </a:bodyPr>
          <a:lstStyle/>
          <a:p>
            <a:pPr algn="r"/>
            <a:r>
              <a:rPr lang="en-US" sz="2400" dirty="0" smtClean="0">
                <a:solidFill>
                  <a:prstClr val="black"/>
                </a:solidFill>
                <a:latin typeface="Calibri" charset="0"/>
              </a:rPr>
              <a:t>velocity</a:t>
            </a:r>
            <a:endParaRPr lang="en-CA" sz="2400" dirty="0"/>
          </a:p>
        </p:txBody>
      </p:sp>
      <p:cxnSp>
        <p:nvCxnSpPr>
          <p:cNvPr id="19" name="Straight Connector 18"/>
          <p:cNvCxnSpPr/>
          <p:nvPr/>
        </p:nvCxnSpPr>
        <p:spPr>
          <a:xfrm>
            <a:off x="5478883" y="5033009"/>
            <a:ext cx="0" cy="182880"/>
          </a:xfrm>
          <a:prstGeom prst="line">
            <a:avLst/>
          </a:prstGeom>
          <a:ln w="38100">
            <a:solidFill>
              <a:schemeClr val="tx1"/>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0" name="Rectangle 19"/>
          <p:cNvSpPr/>
          <p:nvPr/>
        </p:nvSpPr>
        <p:spPr>
          <a:xfrm>
            <a:off x="5072362" y="5120639"/>
            <a:ext cx="813043" cy="461665"/>
          </a:xfrm>
          <a:prstGeom prst="rect">
            <a:avLst/>
          </a:prstGeom>
        </p:spPr>
        <p:txBody>
          <a:bodyPr wrap="none">
            <a:spAutoFit/>
          </a:bodyPr>
          <a:lstStyle/>
          <a:p>
            <a:r>
              <a:rPr lang="en-US" sz="2400" dirty="0" smtClean="0">
                <a:solidFill>
                  <a:prstClr val="black"/>
                </a:solidFill>
                <a:latin typeface="Calibri" charset="0"/>
              </a:rPr>
              <a:t>2 sec</a:t>
            </a:r>
            <a:endParaRPr lang="en-CA" sz="2400" dirty="0"/>
          </a:p>
        </p:txBody>
      </p:sp>
      <p:sp>
        <p:nvSpPr>
          <p:cNvPr id="21" name="Rectangle 20"/>
          <p:cNvSpPr/>
          <p:nvPr/>
        </p:nvSpPr>
        <p:spPr>
          <a:xfrm>
            <a:off x="3170641" y="5120639"/>
            <a:ext cx="340158" cy="461665"/>
          </a:xfrm>
          <a:prstGeom prst="rect">
            <a:avLst/>
          </a:prstGeom>
        </p:spPr>
        <p:txBody>
          <a:bodyPr wrap="none">
            <a:spAutoFit/>
          </a:bodyPr>
          <a:lstStyle/>
          <a:p>
            <a:r>
              <a:rPr lang="en-US" sz="2400" dirty="0" smtClean="0">
                <a:solidFill>
                  <a:prstClr val="black"/>
                </a:solidFill>
                <a:latin typeface="Calibri" charset="0"/>
              </a:rPr>
              <a:t>0</a:t>
            </a:r>
            <a:endParaRPr lang="en-CA" sz="2400" dirty="0"/>
          </a:p>
        </p:txBody>
      </p:sp>
    </p:spTree>
    <p:extLst>
      <p:ext uri="{BB962C8B-B14F-4D97-AF65-F5344CB8AC3E}">
        <p14:creationId xmlns:p14="http://schemas.microsoft.com/office/powerpoint/2010/main" val="774013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TotalTime>
  <Words>1304</Words>
  <Application>Microsoft Office PowerPoint</Application>
  <PresentationFormat>On-screen Show (4:3)</PresentationFormat>
  <Paragraphs>240</Paragraphs>
  <Slides>26</Slides>
  <Notes>26</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26</vt:i4>
      </vt:variant>
    </vt:vector>
  </HeadingPairs>
  <TitlesOfParts>
    <vt:vector size="29" baseType="lpstr">
      <vt:lpstr>Office Theme</vt:lpstr>
      <vt:lpstr>1_Office Theme</vt:lpstr>
      <vt:lpstr>Equation</vt:lpstr>
      <vt:lpstr>Example of Polls in Science/IT Subjects These polls only illustrate some possible ways to show the polls to students.  There are no actual answers available to these questions.</vt:lpstr>
      <vt:lpstr>Questions from UCSD Teaching and Learning Commons</vt:lpstr>
      <vt:lpstr>How many times is “foo” printed?</vt:lpstr>
      <vt:lpstr>A possible poll </vt:lpstr>
      <vt:lpstr>A better poll</vt:lpstr>
      <vt:lpstr>Questions from the Carl Wieman Science Education Initiative  </vt:lpstr>
      <vt:lpstr>Example: Graphical Question</vt:lpstr>
      <vt:lpstr>Example: Photo Question</vt:lpstr>
      <vt:lpstr>Example: Graphical Answer</vt:lpstr>
      <vt:lpstr>PowerPoint Presentation</vt:lpstr>
      <vt:lpstr>Example: Graphical Answer</vt:lpstr>
      <vt:lpstr>Example: Equation</vt:lpstr>
      <vt:lpstr>Example: Statistics</vt:lpstr>
      <vt:lpstr>PowerPoint Presentation</vt:lpstr>
      <vt:lpstr>Example question on Seasons</vt:lpstr>
      <vt:lpstr>Better Example question on Seasons</vt:lpstr>
      <vt:lpstr>PowerPoint Presentation</vt:lpstr>
      <vt:lpstr>PowerPoint Presentation</vt:lpstr>
      <vt:lpstr>Example question</vt:lpstr>
      <vt:lpstr>Example question</vt:lpstr>
      <vt:lpstr>Example question</vt:lpstr>
      <vt:lpstr>What do you think is most interesting about this picture?</vt:lpstr>
      <vt:lpstr>PowerPoint Presentation</vt:lpstr>
      <vt:lpstr>PowerPoint Presentation</vt:lpstr>
      <vt:lpstr>PowerPoint Presentation</vt:lpstr>
      <vt:lpstr>The End</vt:lpstr>
    </vt:vector>
  </TitlesOfParts>
  <Company>CPCE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Hands-on Practice &amp; Focus Group on Poll Everywhere</dc:title>
  <dc:creator>WKL</dc:creator>
  <cp:lastModifiedBy>WKL</cp:lastModifiedBy>
  <cp:revision>28</cp:revision>
  <cp:lastPrinted>2017-03-17T06:20:31Z</cp:lastPrinted>
  <dcterms:created xsi:type="dcterms:W3CDTF">2017-03-17T05:36:28Z</dcterms:created>
  <dcterms:modified xsi:type="dcterms:W3CDTF">2017-03-22T07:15:44Z</dcterms:modified>
</cp:coreProperties>
</file>